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29" r:id="rId2"/>
    <p:sldId id="636" r:id="rId3"/>
    <p:sldId id="635" r:id="rId4"/>
    <p:sldId id="596" r:id="rId5"/>
    <p:sldId id="597" r:id="rId6"/>
    <p:sldId id="598" r:id="rId7"/>
    <p:sldId id="600" r:id="rId8"/>
    <p:sldId id="637" r:id="rId9"/>
    <p:sldId id="602" r:id="rId10"/>
    <p:sldId id="603" r:id="rId11"/>
    <p:sldId id="604" r:id="rId12"/>
    <p:sldId id="633" r:id="rId13"/>
    <p:sldId id="607" r:id="rId14"/>
    <p:sldId id="639" r:id="rId15"/>
    <p:sldId id="671" r:id="rId16"/>
    <p:sldId id="608" r:id="rId17"/>
    <p:sldId id="659" r:id="rId18"/>
    <p:sldId id="609" r:id="rId19"/>
    <p:sldId id="638" r:id="rId20"/>
    <p:sldId id="611" r:id="rId21"/>
    <p:sldId id="612" r:id="rId22"/>
    <p:sldId id="613" r:id="rId23"/>
    <p:sldId id="672" r:id="rId24"/>
    <p:sldId id="673" r:id="rId25"/>
    <p:sldId id="674" r:id="rId26"/>
    <p:sldId id="675" r:id="rId27"/>
    <p:sldId id="676" r:id="rId28"/>
    <p:sldId id="642" r:id="rId29"/>
    <p:sldId id="643" r:id="rId30"/>
    <p:sldId id="645" r:id="rId31"/>
    <p:sldId id="644" r:id="rId32"/>
    <p:sldId id="646" r:id="rId33"/>
    <p:sldId id="647" r:id="rId34"/>
    <p:sldId id="648" r:id="rId35"/>
    <p:sldId id="660" r:id="rId36"/>
    <p:sldId id="661" r:id="rId37"/>
    <p:sldId id="662" r:id="rId38"/>
    <p:sldId id="650" r:id="rId39"/>
    <p:sldId id="652" r:id="rId40"/>
    <p:sldId id="651" r:id="rId41"/>
    <p:sldId id="654" r:id="rId42"/>
    <p:sldId id="655" r:id="rId43"/>
    <p:sldId id="618" r:id="rId44"/>
    <p:sldId id="619" r:id="rId45"/>
    <p:sldId id="622" r:id="rId46"/>
    <p:sldId id="620" r:id="rId47"/>
    <p:sldId id="621" r:id="rId48"/>
    <p:sldId id="623" r:id="rId49"/>
    <p:sldId id="663" r:id="rId50"/>
    <p:sldId id="664" r:id="rId51"/>
    <p:sldId id="665" r:id="rId52"/>
    <p:sldId id="627" r:id="rId53"/>
    <p:sldId id="629" r:id="rId54"/>
    <p:sldId id="666" r:id="rId55"/>
    <p:sldId id="667" r:id="rId56"/>
    <p:sldId id="668" r:id="rId57"/>
    <p:sldId id="669" r:id="rId58"/>
    <p:sldId id="670" r:id="rId59"/>
    <p:sldId id="630" r:id="rId60"/>
    <p:sldId id="39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D7F743-C056-4DE6-A688-1CB7057D3044}">
          <p14:sldIdLst>
            <p14:sldId id="329"/>
            <p14:sldId id="636"/>
            <p14:sldId id="635"/>
            <p14:sldId id="596"/>
            <p14:sldId id="597"/>
            <p14:sldId id="598"/>
            <p14:sldId id="600"/>
            <p14:sldId id="637"/>
            <p14:sldId id="602"/>
            <p14:sldId id="603"/>
            <p14:sldId id="604"/>
            <p14:sldId id="633"/>
            <p14:sldId id="607"/>
            <p14:sldId id="639"/>
            <p14:sldId id="671"/>
            <p14:sldId id="608"/>
            <p14:sldId id="659"/>
            <p14:sldId id="609"/>
            <p14:sldId id="638"/>
            <p14:sldId id="611"/>
            <p14:sldId id="612"/>
            <p14:sldId id="613"/>
            <p14:sldId id="672"/>
            <p14:sldId id="673"/>
            <p14:sldId id="674"/>
            <p14:sldId id="675"/>
            <p14:sldId id="676"/>
            <p14:sldId id="642"/>
            <p14:sldId id="643"/>
            <p14:sldId id="645"/>
            <p14:sldId id="644"/>
            <p14:sldId id="646"/>
            <p14:sldId id="647"/>
            <p14:sldId id="648"/>
            <p14:sldId id="660"/>
            <p14:sldId id="661"/>
            <p14:sldId id="662"/>
            <p14:sldId id="650"/>
            <p14:sldId id="652"/>
            <p14:sldId id="651"/>
            <p14:sldId id="654"/>
            <p14:sldId id="655"/>
            <p14:sldId id="618"/>
            <p14:sldId id="619"/>
            <p14:sldId id="622"/>
            <p14:sldId id="620"/>
            <p14:sldId id="621"/>
            <p14:sldId id="623"/>
            <p14:sldId id="663"/>
            <p14:sldId id="664"/>
            <p14:sldId id="665"/>
            <p14:sldId id="627"/>
            <p14:sldId id="629"/>
            <p14:sldId id="666"/>
            <p14:sldId id="667"/>
            <p14:sldId id="668"/>
            <p14:sldId id="669"/>
            <p14:sldId id="670"/>
            <p14:sldId id="630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9AF"/>
    <a:srgbClr val="008000"/>
    <a:srgbClr val="FFD5D5"/>
    <a:srgbClr val="D4ECBA"/>
    <a:srgbClr val="FFFFC5"/>
    <a:srgbClr val="DCDCDC"/>
    <a:srgbClr val="E1E1E1"/>
    <a:srgbClr val="E6E6E6"/>
    <a:srgbClr val="EBEBE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2" autoAdjust="0"/>
    <p:restoredTop sz="97336" autoAdjust="0"/>
  </p:normalViewPr>
  <p:slideViewPr>
    <p:cSldViewPr>
      <p:cViewPr varScale="1">
        <p:scale>
          <a:sx n="116" d="100"/>
          <a:sy n="116" d="100"/>
        </p:scale>
        <p:origin x="147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3052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36" d="100"/>
          <a:sy n="36" d="100"/>
        </p:scale>
        <p:origin x="-219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EF40D-4902-4552-A95B-37DCC799A1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452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39505-A93C-4E34-994A-920784054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45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39505-A93C-4E34-994A-92078405427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04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7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88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80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7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8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12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0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1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4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5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a-IR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61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7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E2B4D-AE4E-43DB-9A89-B912A968202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08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B1C02-361C-4FDA-B146-B0F3F3B71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0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53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Font typeface="Arial" pitchFamily="34" charset="0"/>
              <a:buNone/>
              <a:defRPr sz="2300" b="1" i="0" u="none">
                <a:effectLst/>
                <a:latin typeface="Times New Roman" pitchFamily="18" charset="0"/>
                <a:cs typeface="B Titr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577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000" b="0" baseline="0">
                <a:latin typeface="Times New Roman" pitchFamily="18" charset="0"/>
                <a:cs typeface="B Nazanin" pitchFamily="2" charset="-78"/>
              </a:defRPr>
            </a:lvl1pPr>
            <a:lvl2pPr marL="742950" indent="-285750" algn="r" rtl="1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 sz="2000" b="0" baseline="0">
                <a:latin typeface="Times New Roman" pitchFamily="18" charset="0"/>
                <a:cs typeface="B Nazanin" pitchFamily="2" charset="-78"/>
              </a:defRPr>
            </a:lvl2pPr>
            <a:lvl3pPr marL="1143000" indent="-228600" algn="r" rt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800" b="0" baseline="0">
                <a:latin typeface="Times New Roman" pitchFamily="18" charset="0"/>
                <a:cs typeface="B Nazanin" pitchFamily="2" charset="-78"/>
              </a:defRPr>
            </a:lvl3pPr>
            <a:lvl4pPr marL="1600200" indent="-228600" algn="r" rtl="1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1600" b="0" baseline="0">
                <a:latin typeface="Times New Roman" pitchFamily="18" charset="0"/>
                <a:cs typeface="B Nazanin" pitchFamily="2" charset="-78"/>
              </a:defRPr>
            </a:lvl4pPr>
            <a:lvl5pPr algn="r" rtl="1">
              <a:lnSpc>
                <a:spcPct val="150000"/>
              </a:lnSpc>
              <a:defRPr sz="1600" b="0" baseline="0">
                <a:latin typeface="Times New Roman" pitchFamily="18" charset="0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8651801" y="776372"/>
            <a:ext cx="47105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3FF4-0EB9-4636-AB67-FED7FF6706CF}" type="slidenum">
              <a:rPr lang="fa-IR" sz="1800" b="1" smtClean="0">
                <a:cs typeface="B Nazanin" pitchFamily="2" charset="-78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600" b="1" dirty="0" smtClean="0">
              <a:cs typeface="B Nazanin" pitchFamily="2" charset="-78"/>
            </a:endParaRPr>
          </a:p>
        </p:txBody>
      </p:sp>
      <p:pic>
        <p:nvPicPr>
          <p:cNvPr id="2050" name="Picture 2" descr="\\VBOXSVR\mahmoud\Documents\EDU\Sharif\DB\TA\slides\db-mar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3891"/>
            <a:ext cx="1153824" cy="11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149715" y="776372"/>
            <a:ext cx="7460883" cy="457200"/>
          </a:xfrm>
          <a:prstGeom prst="rect">
            <a:avLst/>
          </a:prstGeom>
          <a:solidFill>
            <a:srgbClr val="14B1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04900" y="838200"/>
            <a:ext cx="346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600" b="1" dirty="0" smtClean="0">
                <a:solidFill>
                  <a:schemeClr val="bg1"/>
                </a:solidFill>
                <a:cs typeface="B Nazanin" pitchFamily="2" charset="-78"/>
              </a:rPr>
              <a:t>بخش</a:t>
            </a:r>
            <a:r>
              <a:rPr lang="fa-IR" sz="1600" b="1" baseline="0" dirty="0" smtClean="0">
                <a:solidFill>
                  <a:schemeClr val="bg1"/>
                </a:solidFill>
                <a:cs typeface="B Nazanin" pitchFamily="2" charset="-78"/>
              </a:rPr>
              <a:t> یازدهم: پایگاه داده‌های </a:t>
            </a:r>
            <a:r>
              <a:rPr lang="en-US" sz="1400" b="1" baseline="0" dirty="0" smtClean="0">
                <a:solidFill>
                  <a:schemeClr val="bg1"/>
                </a:solidFill>
                <a:cs typeface="B Nazanin" pitchFamily="2" charset="-78"/>
              </a:rPr>
              <a:t>NoSQL</a:t>
            </a:r>
            <a:endParaRPr lang="en-US" sz="1600" b="1" dirty="0" smtClean="0">
              <a:solidFill>
                <a:schemeClr val="bg1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88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algn="r" rtl="1">
              <a:defRPr sz="2800" baseline="0">
                <a:latin typeface="Times New Roman" pitchFamily="18" charset="0"/>
                <a:cs typeface="B Nazanin" panose="00000400000000000000" pitchFamily="2" charset="-78"/>
              </a:defRPr>
            </a:lvl1pPr>
            <a:lvl2pPr algn="r" rtl="1">
              <a:defRPr sz="2800" baseline="0">
                <a:latin typeface="Times New Roman" pitchFamily="18" charset="0"/>
                <a:cs typeface="B Nazanin" panose="00000400000000000000" pitchFamily="2" charset="-78"/>
              </a:defRPr>
            </a:lvl2pPr>
            <a:lvl3pPr algn="r" rtl="1">
              <a:defRPr sz="2800" baseline="0">
                <a:latin typeface="+mn-lt"/>
                <a:cs typeface="B Nazanin" panose="00000400000000000000" pitchFamily="2" charset="-78"/>
              </a:defRPr>
            </a:lvl3pPr>
            <a:lvl4pPr algn="r" rtl="1">
              <a:defRPr sz="2800" baseline="0">
                <a:latin typeface="+mn-lt"/>
                <a:cs typeface="B Nazanin" panose="00000400000000000000" pitchFamily="2" charset="-78"/>
              </a:defRPr>
            </a:lvl4pPr>
            <a:lvl5pPr algn="r" rtl="1">
              <a:defRPr sz="2800" baseline="0">
                <a:latin typeface="+mn-lt"/>
                <a:cs typeface="B Nazanin" panose="00000400000000000000" pitchFamily="2" charset="-78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 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52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400">
                <a:solidFill>
                  <a:schemeClr val="bg1"/>
                </a:solidFill>
                <a:cs typeface="B Nazanin" panose="00000400000000000000" pitchFamily="2" charset="-78"/>
              </a:defRPr>
            </a:lvl1pPr>
          </a:lstStyle>
          <a:p>
            <a:fld id="{22B11B4A-72A0-4577-A9E9-F7CA009456E7}" type="slidenum">
              <a:rPr lang="en-US" smtClean="0"/>
              <a:pPr/>
              <a:t>‹#›</a:t>
            </a:fld>
            <a:r>
              <a:rPr lang="en-US" dirty="0" smtClean="0"/>
              <a:t> / 42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2400"/>
            <a:ext cx="7467600" cy="1143000"/>
          </a:xfrm>
        </p:spPr>
        <p:txBody>
          <a:bodyPr>
            <a:normAutofit/>
          </a:bodyPr>
          <a:lstStyle>
            <a:lvl1pPr algn="r" rtl="1">
              <a:defRPr sz="3200" b="1">
                <a:latin typeface="Times New Roman" pitchFamily="18" charset="0"/>
                <a:cs typeface="B Nazanin" panose="00000400000000000000" pitchFamily="2" charset="-78"/>
              </a:defRPr>
            </a:lvl1pPr>
          </a:lstStyle>
          <a:p>
            <a:r>
              <a:rPr lang="fa-IR" dirty="0" smtClean="0"/>
              <a:t>  </a:t>
            </a:r>
            <a:r>
              <a:rPr lang="en-US" dirty="0" smtClean="0"/>
              <a:t>Click to edit Master title style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27385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85800" y="2895600"/>
            <a:ext cx="7696200" cy="2057400"/>
          </a:xfrm>
          <a:prstGeom prst="roundRect">
            <a:avLst/>
          </a:prstGeom>
          <a:solidFill>
            <a:srgbClr val="0C5598"/>
          </a:solidFill>
          <a:effectLst>
            <a:outerShdw blurRad="203200" dist="63500" dir="2700000" algn="tl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124200"/>
            <a:ext cx="7543800" cy="1143000"/>
          </a:xfrm>
        </p:spPr>
        <p:txBody>
          <a:bodyPr vert="horz" tIns="4572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ctr" rtl="1">
              <a:spcBef>
                <a:spcPct val="0"/>
              </a:spcBef>
              <a:buNone/>
              <a:defRPr sz="4000" b="0">
                <a:ln>
                  <a:noFill/>
                </a:ln>
                <a:solidFill>
                  <a:schemeClr val="bg1"/>
                </a:solidFill>
                <a:effectLst/>
                <a:latin typeface="Bodoni MT Black" pitchFamily="18" charset="0"/>
                <a:ea typeface="+mj-ea"/>
                <a:cs typeface="B Nazanin" panose="00000400000000000000" pitchFamily="2" charset="-78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52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400" b="1">
                <a:solidFill>
                  <a:schemeClr val="bg1"/>
                </a:solidFill>
              </a:defRPr>
            </a:lvl1pPr>
          </a:lstStyle>
          <a:p>
            <a:fld id="{22B11B4A-72A0-4577-A9E9-F7CA009456E7}" type="slidenum">
              <a:rPr lang="en-US" smtClean="0"/>
              <a:pPr/>
              <a:t>‹#›</a:t>
            </a:fld>
            <a:r>
              <a:rPr lang="en-US" dirty="0" smtClean="0"/>
              <a:t> / 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0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162800" cy="533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Font typeface="Arial" pitchFamily="34" charset="0"/>
              <a:buNone/>
              <a:defRPr sz="2300" b="1" i="0" u="none">
                <a:effectLst/>
                <a:latin typeface="Times New Roman" pitchFamily="18" charset="0"/>
                <a:cs typeface="B Titr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2577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rt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1800" b="1" baseline="0">
                <a:latin typeface="Times New Roman" pitchFamily="18" charset="0"/>
                <a:cs typeface="B Nazanin" pitchFamily="2" charset="-78"/>
              </a:defRPr>
            </a:lvl1pPr>
            <a:lvl2pPr marL="742950" indent="-285750" algn="r" rtl="1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 sz="1600" b="1" baseline="0">
                <a:latin typeface="Times New Roman" pitchFamily="18" charset="0"/>
                <a:cs typeface="B Nazanin" pitchFamily="2" charset="-78"/>
              </a:defRPr>
            </a:lvl2pPr>
            <a:lvl3pPr marL="1143000" indent="-228600" algn="r" rt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 b="1" baseline="0">
                <a:latin typeface="Times New Roman" pitchFamily="18" charset="0"/>
                <a:cs typeface="B Nazanin" pitchFamily="2" charset="-78"/>
              </a:defRPr>
            </a:lvl3pPr>
            <a:lvl4pPr marL="1600200" indent="-228600" algn="r" rtl="1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1200" b="1" baseline="0">
                <a:latin typeface="Times New Roman" pitchFamily="18" charset="0"/>
                <a:cs typeface="B Nazanin" pitchFamily="2" charset="-78"/>
              </a:defRPr>
            </a:lvl4pPr>
            <a:lvl5pPr algn="r" rtl="1">
              <a:lnSpc>
                <a:spcPct val="150000"/>
              </a:lnSpc>
              <a:defRPr sz="1200" b="1" baseline="0">
                <a:latin typeface="Times New Roman" pitchFamily="18" charset="0"/>
                <a:cs typeface="B Nazani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8651801" y="776372"/>
            <a:ext cx="47105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4B3FF4-0EB9-4636-AB67-FED7FF6706CF}" type="slidenum">
              <a:rPr lang="fa-IR" sz="1800" b="1" smtClean="0">
                <a:cs typeface="+mn-cs"/>
              </a:rPr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600" b="1" dirty="0" smtClean="0"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28773" y="776372"/>
            <a:ext cx="7470681" cy="457200"/>
          </a:xfrm>
          <a:prstGeom prst="rect">
            <a:avLst/>
          </a:prstGeom>
          <a:solidFill>
            <a:srgbClr val="14B1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\\VBOXSVR\mahmoud\Documents\EDU\Sharif\DB\TA\slides\db-mark.pn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3891"/>
            <a:ext cx="1153824" cy="11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1213884" y="838200"/>
            <a:ext cx="1681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600" b="1" dirty="0" smtClean="0">
                <a:solidFill>
                  <a:schemeClr val="bg1"/>
                </a:solidFill>
                <a:cs typeface="B Nazanin" pitchFamily="2" charset="-78"/>
              </a:rPr>
              <a:t>فصل</a:t>
            </a:r>
            <a:r>
              <a:rPr lang="fa-IR" sz="1600" b="1" baseline="0" dirty="0" smtClean="0">
                <a:solidFill>
                  <a:schemeClr val="bg1"/>
                </a:solidFill>
                <a:cs typeface="B Nazanin" pitchFamily="2" charset="-78"/>
              </a:rPr>
              <a:t> اول - مقدمه</a:t>
            </a:r>
            <a:endParaRPr lang="en-US" sz="1600" b="1" dirty="0" smtClean="0">
              <a:solidFill>
                <a:schemeClr val="bg1"/>
              </a:solidFill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007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B1C02-361C-4FDA-B146-B0F3F3B71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0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58775"/>
            <a:ext cx="7772400" cy="1470025"/>
          </a:xfrm>
        </p:spPr>
        <p:txBody>
          <a:bodyPr/>
          <a:lstStyle/>
          <a:p>
            <a:r>
              <a:rPr lang="fa-IR" dirty="0" smtClean="0">
                <a:latin typeface="IranNastaliq" pitchFamily="18" charset="0"/>
                <a:cs typeface="IranNastaliq" pitchFamily="18" charset="0"/>
              </a:rPr>
              <a:t>به نام آنکه جان را فکرت آموخت</a:t>
            </a:r>
            <a:endParaRPr lang="en-US" dirty="0">
              <a:latin typeface="IranNastaliq" pitchFamily="18" charset="0"/>
              <a:cs typeface="IranNastaliq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500" y="76200"/>
            <a:ext cx="8763000" cy="6629400"/>
          </a:xfrm>
          <a:prstGeom prst="roundRect">
            <a:avLst>
              <a:gd name="adj" fmla="val 637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38200" y="1828800"/>
            <a:ext cx="7162800" cy="2209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 rtl="1"/>
            <a:r>
              <a:rPr lang="fa-IR" sz="4400" dirty="0" smtClean="0">
                <a:cs typeface="+mj-cs"/>
              </a:rPr>
              <a:t>بخش یازدهم:</a:t>
            </a:r>
          </a:p>
          <a:p>
            <a:pPr algn="r" rtl="1"/>
            <a:r>
              <a:rPr lang="fa-IR" sz="3600" dirty="0" smtClean="0">
                <a:cs typeface="+mj-cs"/>
              </a:rPr>
              <a:t>پایگاه‌داده‌های غیررابطه‌ای</a:t>
            </a:r>
          </a:p>
          <a:p>
            <a:pPr algn="ctr" rtl="1"/>
            <a:r>
              <a:rPr lang="fa-IR" sz="3600" b="1" dirty="0">
                <a:cs typeface="+mj-cs"/>
              </a:rPr>
              <a:t>(</a:t>
            </a:r>
            <a:r>
              <a:rPr lang="en-US" sz="3600" b="1" dirty="0" smtClean="0">
                <a:cs typeface="+mj-cs"/>
              </a:rPr>
              <a:t>NoSQL</a:t>
            </a:r>
            <a:r>
              <a:rPr lang="fa-IR" sz="3600" b="1" dirty="0" smtClean="0">
                <a:cs typeface="+mj-cs"/>
              </a:rPr>
              <a:t>)</a:t>
            </a:r>
            <a:endParaRPr lang="en-US" sz="3600" b="1" dirty="0">
              <a:cs typeface="+mj-cs"/>
            </a:endParaRPr>
          </a:p>
        </p:txBody>
      </p:sp>
      <p:pic>
        <p:nvPicPr>
          <p:cNvPr id="4" name="Picture 2" descr="\\VBOXSVR\mahmoud\Documents\EDU\Sharif\DB\TA\D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69780"/>
            <a:ext cx="1631816" cy="192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85800" y="4648200"/>
            <a:ext cx="7772400" cy="2057400"/>
          </a:xfrm>
        </p:spPr>
        <p:txBody>
          <a:bodyPr>
            <a:normAutofit/>
          </a:bodyPr>
          <a:lstStyle/>
          <a:p>
            <a:pPr rtl="1"/>
            <a:r>
              <a:rPr lang="fa-IR" b="1" dirty="0">
                <a:cs typeface="B Nazanin" pitchFamily="2" charset="-78"/>
              </a:rPr>
              <a:t>مرتضی امینی</a:t>
            </a:r>
          </a:p>
          <a:p>
            <a:pPr rtl="1"/>
            <a:endParaRPr lang="fa-IR" dirty="0">
              <a:cs typeface="B Nazanin" pitchFamily="2" charset="-78"/>
            </a:endParaRPr>
          </a:p>
          <a:p>
            <a:pPr rtl="1"/>
            <a:r>
              <a:rPr lang="fa-IR" dirty="0">
                <a:cs typeface="B Nazanin" pitchFamily="2" charset="-78"/>
              </a:rPr>
              <a:t>نیمسال </a:t>
            </a:r>
            <a:r>
              <a:rPr lang="fa-IR" dirty="0" smtClean="0">
                <a:cs typeface="B Nazanin" pitchFamily="2" charset="-78"/>
              </a:rPr>
              <a:t>اول 9۷-9۸</a:t>
            </a:r>
          </a:p>
          <a:p>
            <a:pPr rtl="1"/>
            <a:endParaRPr lang="fa-IR" sz="1900" dirty="0" smtClean="0">
              <a:cs typeface="B Nazanin" pitchFamily="2" charset="-78"/>
            </a:endParaRPr>
          </a:p>
          <a:p>
            <a:endParaRPr lang="en-US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22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یادآوری: ویژگی‌های پایگاه‌های داده‌ی رابطه‌ای</a:t>
            </a:r>
            <a:endParaRPr lang="en-US" dirty="0"/>
          </a:p>
        </p:txBody>
      </p:sp>
      <p:pic>
        <p:nvPicPr>
          <p:cNvPr id="5" name="Picture 2" descr="J:\key_value_rdb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9620"/>
          <a:stretch>
            <a:fillRect/>
          </a:stretch>
        </p:blipFill>
        <p:spPr bwMode="auto">
          <a:xfrm>
            <a:off x="615347" y="1905000"/>
            <a:ext cx="7842853" cy="3916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276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یادآوری: ویژگی‌های پایگاه‌های داده‌ی رابطه‌ای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371600"/>
            <a:ext cx="8839200" cy="52578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a-IR" sz="2400" dirty="0" smtClean="0"/>
              <a:t>مدل داده‌ای رابطه‌ای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شمای ثابت (مناسب </a:t>
            </a:r>
            <a:r>
              <a:rPr lang="fa-IR" sz="2400" dirty="0"/>
              <a:t>برای داده‌های </a:t>
            </a:r>
            <a:r>
              <a:rPr lang="fa-IR" sz="2400" dirty="0" smtClean="0"/>
              <a:t>ساختیافته)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مناسب برای داده با حجم نه چندان زیاد (مقیاس‌پذیر افقی)</a:t>
            </a:r>
          </a:p>
          <a:p>
            <a:pPr>
              <a:lnSpc>
                <a:spcPct val="200000"/>
              </a:lnSpc>
            </a:pPr>
            <a:r>
              <a:rPr lang="fa-IR" sz="2400" dirty="0"/>
              <a:t>زمان اجرای غیرخطی برای </a:t>
            </a:r>
            <a:r>
              <a:rPr lang="fa-IR" sz="2400" dirty="0" smtClean="0"/>
              <a:t>پرس‌وجوها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تاکید بر فراهم کردن محدودیت‌ها (</a:t>
            </a:r>
            <a:r>
              <a:rPr lang="en-US" dirty="0" smtClean="0"/>
              <a:t>Constraint</a:t>
            </a:r>
            <a:r>
              <a:rPr lang="fa-IR" sz="2400" dirty="0" smtClean="0"/>
              <a:t>) و برخی قابلیت‌های اضافی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مناسب برای کاربردهای نیازمند دقت بالا و سازگاری داده‌ها (مانند برنامه‌های مالی و بانکی)</a:t>
            </a:r>
          </a:p>
          <a:p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5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یادآوری: خواص تراکنش در پایگاه داده‏های رابطه‏ای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fa-IR" sz="2600" dirty="0" smtClean="0">
                <a:solidFill>
                  <a:srgbClr val="0919AF"/>
                </a:solidFill>
              </a:rPr>
              <a:t>فراهم </a:t>
            </a:r>
            <a:r>
              <a:rPr lang="fa-IR" sz="2600" dirty="0">
                <a:solidFill>
                  <a:srgbClr val="0919AF"/>
                </a:solidFill>
              </a:rPr>
              <a:t>کردن </a:t>
            </a:r>
            <a:r>
              <a:rPr lang="en-US" sz="2400" dirty="0" smtClean="0">
                <a:solidFill>
                  <a:srgbClr val="0919AF"/>
                </a:solidFill>
              </a:rPr>
              <a:t>ACID</a:t>
            </a:r>
            <a:endParaRPr lang="fa-IR" sz="2400" dirty="0" smtClean="0">
              <a:solidFill>
                <a:srgbClr val="0919AF"/>
              </a:solidFill>
              <a:cs typeface="+mn-cs"/>
            </a:endParaRPr>
          </a:p>
          <a:p>
            <a:pPr lvl="1"/>
            <a:r>
              <a:rPr lang="fa-IR" sz="2400" dirty="0" smtClean="0">
                <a:solidFill>
                  <a:srgbClr val="C00000"/>
                </a:solidFill>
              </a:rPr>
              <a:t>اتمیک بودن (</a:t>
            </a:r>
            <a:r>
              <a:rPr lang="en-US" sz="2200" dirty="0" smtClean="0">
                <a:solidFill>
                  <a:srgbClr val="C00000"/>
                </a:solidFill>
              </a:rPr>
              <a:t>Atomicity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یا کل تراکنش اجرا شود یا هیچ بخشی از آن اجرا نشود.</a:t>
            </a:r>
          </a:p>
          <a:p>
            <a:pPr lvl="1"/>
            <a:endParaRPr lang="fa-IR" sz="1200" b="0" dirty="0" smtClean="0"/>
          </a:p>
          <a:p>
            <a:pPr lvl="1"/>
            <a:r>
              <a:rPr lang="fa-IR" sz="2400" dirty="0" smtClean="0"/>
              <a:t> </a:t>
            </a:r>
            <a:r>
              <a:rPr lang="fa-IR" sz="2400" dirty="0" smtClean="0">
                <a:solidFill>
                  <a:srgbClr val="C00000"/>
                </a:solidFill>
              </a:rPr>
              <a:t>سازگاری (</a:t>
            </a:r>
            <a:r>
              <a:rPr lang="en-US" sz="2200" dirty="0" smtClean="0">
                <a:solidFill>
                  <a:srgbClr val="C00000"/>
                </a:solidFill>
              </a:rPr>
              <a:t>Consistency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هر تراکنش پایگاه داده را از یک حالت سازگار یا معتبر (منطبق با محدودیتهای جامعیتی تعریف شده) به یک حالت سازگار یا معتبر دیگر ببرد.</a:t>
            </a:r>
          </a:p>
          <a:p>
            <a:pPr lvl="1"/>
            <a:endParaRPr lang="fa-IR" sz="1200" b="0" dirty="0"/>
          </a:p>
          <a:p>
            <a:pPr lvl="1"/>
            <a:r>
              <a:rPr lang="fa-IR" sz="2400" dirty="0" smtClean="0">
                <a:solidFill>
                  <a:srgbClr val="C00000"/>
                </a:solidFill>
              </a:rPr>
              <a:t>جدا بودن (</a:t>
            </a:r>
            <a:r>
              <a:rPr lang="en-US" sz="2200" dirty="0" smtClean="0">
                <a:solidFill>
                  <a:srgbClr val="C00000"/>
                </a:solidFill>
              </a:rPr>
              <a:t>Isolation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اگر چند تراکنش به صورت همروند اجرا شوند، حالت پایگاه داده مشابه حالتی باشد که این تراکنشها به صورت سریال (پشت سر هم) اجرا شده باشند.</a:t>
            </a:r>
          </a:p>
          <a:p>
            <a:pPr lvl="1"/>
            <a:endParaRPr lang="fa-IR" sz="1200" b="0" dirty="0" smtClean="0"/>
          </a:p>
          <a:p>
            <a:pPr lvl="1"/>
            <a:r>
              <a:rPr lang="fa-IR" sz="2400" dirty="0" smtClean="0">
                <a:solidFill>
                  <a:srgbClr val="C00000"/>
                </a:solidFill>
              </a:rPr>
              <a:t>مانایی (</a:t>
            </a:r>
            <a:r>
              <a:rPr lang="en-US" sz="2200" dirty="0" smtClean="0">
                <a:solidFill>
                  <a:srgbClr val="C00000"/>
                </a:solidFill>
              </a:rPr>
              <a:t>Durability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هر گاه که یک تراکنش خاتمه یافته اعلام شود، اثر آن بر روی پایگاه داده مانا باقی بماند.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7475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مشخصات پایگاه‌های داده‌ی غیررابطه‌ای (</a:t>
            </a:r>
            <a:r>
              <a:rPr lang="en-US" dirty="0" smtClean="0"/>
              <a:t>NoSQL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371600"/>
            <a:ext cx="8534400" cy="5410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a-IR" sz="2400" b="1" dirty="0" smtClean="0">
                <a:solidFill>
                  <a:srgbClr val="0919AF"/>
                </a:solidFill>
              </a:rPr>
              <a:t>فاقد شِمای </a:t>
            </a:r>
            <a:r>
              <a:rPr lang="fa-IR" sz="2400" b="1" dirty="0">
                <a:solidFill>
                  <a:srgbClr val="0919AF"/>
                </a:solidFill>
              </a:rPr>
              <a:t>ثابت </a:t>
            </a:r>
            <a:r>
              <a:rPr lang="fa-IR" sz="2400" dirty="0" smtClean="0"/>
              <a:t>(انعطاف‌پذیری) و </a:t>
            </a:r>
            <a:r>
              <a:rPr lang="fa-IR" sz="2400" dirty="0"/>
              <a:t>برخی از عملگرهای زمان‌بر همچون پیوند </a:t>
            </a:r>
            <a:r>
              <a:rPr lang="fa-IR" sz="2400" dirty="0" smtClean="0"/>
              <a:t>(</a:t>
            </a:r>
            <a:r>
              <a:rPr lang="en-US" dirty="0" smtClean="0"/>
              <a:t>Join</a:t>
            </a:r>
            <a:r>
              <a:rPr lang="fa-IR" sz="2400" dirty="0" smtClean="0"/>
              <a:t>)</a:t>
            </a:r>
            <a:endParaRPr lang="en-US" sz="2400" dirty="0" smtClean="0"/>
          </a:p>
          <a:p>
            <a:pPr>
              <a:lnSpc>
                <a:spcPct val="200000"/>
              </a:lnSpc>
            </a:pPr>
            <a:r>
              <a:rPr lang="fa-IR" sz="2400" b="1" dirty="0" smtClean="0">
                <a:solidFill>
                  <a:srgbClr val="0919AF"/>
                </a:solidFill>
              </a:rPr>
              <a:t>مقیاس‌پذیری افقی </a:t>
            </a:r>
            <a:r>
              <a:rPr lang="fa-IR" sz="2400" dirty="0" smtClean="0"/>
              <a:t>(</a:t>
            </a:r>
            <a:r>
              <a:rPr lang="en-US" dirty="0" smtClean="0"/>
              <a:t>Horizontal Scalability</a:t>
            </a:r>
            <a:r>
              <a:rPr lang="fa-IR" sz="2400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fa-IR" sz="2400" dirty="0" smtClean="0"/>
              <a:t>نیازمند افزایش گره‌های پردازشی و ذخیره‌سازی در صورت افزایش حجم داده در ساختاری توزیع‌شده</a:t>
            </a:r>
          </a:p>
          <a:p>
            <a:pPr lvl="1">
              <a:lnSpc>
                <a:spcPct val="120000"/>
              </a:lnSpc>
            </a:pPr>
            <a:r>
              <a:rPr lang="fa-IR" sz="2400" dirty="0" smtClean="0"/>
              <a:t>در مقابل </a:t>
            </a:r>
            <a:r>
              <a:rPr lang="fa-IR" sz="2400" dirty="0" smtClean="0">
                <a:solidFill>
                  <a:srgbClr val="C00000"/>
                </a:solidFill>
              </a:rPr>
              <a:t>مقیاس‌پذیری عمودی </a:t>
            </a:r>
            <a:r>
              <a:rPr lang="fa-IR" sz="2400" dirty="0" smtClean="0"/>
              <a:t>که نیازمند افزایش قدرت پردازش و حجم ذخیره‌سازی در گره‌های موجود، در صورت افزایش داده‌ها است.</a:t>
            </a:r>
          </a:p>
        </p:txBody>
      </p:sp>
      <p:pic>
        <p:nvPicPr>
          <p:cNvPr id="2054" name="Picture 6" descr="Image result for in scale vs out sc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909947"/>
            <a:ext cx="4419600" cy="172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9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مشخصات پایگاه‌های داده‌ی غیررابطه‌ای (</a:t>
            </a:r>
            <a:r>
              <a:rPr lang="en-US" dirty="0" smtClean="0"/>
              <a:t>NoSQL</a:t>
            </a:r>
            <a:r>
              <a:rPr lang="fa-IR" dirty="0" smtClean="0"/>
              <a:t>)</a:t>
            </a:r>
            <a:r>
              <a:rPr lang="fa-IR" dirty="0"/>
              <a:t> </a:t>
            </a:r>
            <a:r>
              <a:rPr lang="fa-IR" dirty="0" smtClean="0"/>
              <a:t>(ادامه)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1780" y="1371600"/>
            <a:ext cx="4183619" cy="5410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fa-IR" sz="2400" dirty="0" smtClean="0"/>
              <a:t>استفاده از تکنیک </a:t>
            </a:r>
            <a:r>
              <a:rPr lang="fa-IR" sz="2400" b="1" dirty="0" smtClean="0">
                <a:solidFill>
                  <a:srgbClr val="0919AF"/>
                </a:solidFill>
              </a:rPr>
              <a:t>پارسازی (</a:t>
            </a:r>
            <a:r>
              <a:rPr lang="en-US" b="1" dirty="0" err="1" smtClean="0">
                <a:solidFill>
                  <a:srgbClr val="0919AF"/>
                </a:solidFill>
              </a:rPr>
              <a:t>Sharding</a:t>
            </a:r>
            <a:r>
              <a:rPr lang="fa-IR" sz="2400" b="1" dirty="0" smtClean="0">
                <a:solidFill>
                  <a:srgbClr val="0919AF"/>
                </a:solidFill>
              </a:rPr>
              <a:t>) </a:t>
            </a:r>
            <a:r>
              <a:rPr lang="fa-IR" sz="2400" dirty="0" smtClean="0"/>
              <a:t>یا همان توزیع افقی برای توزیع بار</a:t>
            </a:r>
          </a:p>
          <a:p>
            <a:pPr lvl="1">
              <a:lnSpc>
                <a:spcPct val="200000"/>
              </a:lnSpc>
            </a:pPr>
            <a:r>
              <a:rPr lang="fa-IR" sz="2400" dirty="0" smtClean="0"/>
              <a:t>توزیع افقی: توزیع رکوردهای یک مجموعه داده روی گره‌های مختلف</a:t>
            </a:r>
          </a:p>
          <a:p>
            <a:pPr>
              <a:lnSpc>
                <a:spcPct val="200000"/>
              </a:lnSpc>
            </a:pPr>
            <a:r>
              <a:rPr lang="fa-IR" sz="2400" b="1" dirty="0" smtClean="0">
                <a:solidFill>
                  <a:srgbClr val="C00000"/>
                </a:solidFill>
              </a:rPr>
              <a:t>هدف اصلی: </a:t>
            </a:r>
            <a:r>
              <a:rPr lang="fa-IR" sz="2400" dirty="0" smtClean="0"/>
              <a:t>افزایش </a:t>
            </a:r>
            <a:r>
              <a:rPr lang="fa-IR" sz="2400" dirty="0" smtClean="0">
                <a:solidFill>
                  <a:srgbClr val="0919AF"/>
                </a:solidFill>
              </a:rPr>
              <a:t>کارایی</a:t>
            </a:r>
            <a:r>
              <a:rPr lang="fa-IR" sz="2400" dirty="0"/>
              <a:t>، </a:t>
            </a:r>
            <a:r>
              <a:rPr lang="fa-IR" sz="2400" dirty="0">
                <a:solidFill>
                  <a:srgbClr val="0919AF"/>
                </a:solidFill>
              </a:rPr>
              <a:t>دسترس‌پذیری</a:t>
            </a:r>
            <a:r>
              <a:rPr lang="fa-IR" sz="2400" dirty="0"/>
              <a:t> و </a:t>
            </a:r>
            <a:r>
              <a:rPr lang="fa-IR" sz="2400" dirty="0">
                <a:solidFill>
                  <a:srgbClr val="0919AF"/>
                </a:solidFill>
              </a:rPr>
              <a:t>مقیاس‌پذیری</a:t>
            </a:r>
            <a:r>
              <a:rPr lang="fa-IR" sz="2400" dirty="0"/>
              <a:t> </a:t>
            </a:r>
            <a:r>
              <a:rPr lang="fa-IR" sz="2400" dirty="0" smtClean="0"/>
              <a:t>از طریق</a:t>
            </a:r>
            <a:endParaRPr lang="fa-IR" sz="2400" dirty="0"/>
          </a:p>
          <a:p>
            <a:pPr lvl="1"/>
            <a:r>
              <a:rPr lang="fa-IR" sz="2200" dirty="0" smtClean="0"/>
              <a:t>توزیع رکوردهای داده‌ای روی پارها در گره‌های مختلف (</a:t>
            </a:r>
            <a:r>
              <a:rPr lang="en-US" dirty="0" err="1" smtClean="0"/>
              <a:t>Sharding</a:t>
            </a:r>
            <a:r>
              <a:rPr lang="en-US" dirty="0" smtClean="0"/>
              <a:t> Records</a:t>
            </a:r>
            <a:r>
              <a:rPr lang="fa-IR" sz="2200" dirty="0" smtClean="0"/>
              <a:t>)</a:t>
            </a:r>
          </a:p>
          <a:p>
            <a:pPr lvl="1"/>
            <a:r>
              <a:rPr lang="fa-IR" sz="2200" dirty="0" smtClean="0"/>
              <a:t>تکرار پارها روی گره‌های مختلف (</a:t>
            </a:r>
            <a:r>
              <a:rPr lang="en-US" dirty="0" smtClean="0"/>
              <a:t>Replicating Shards</a:t>
            </a:r>
            <a:r>
              <a:rPr lang="fa-IR" sz="2200" dirty="0" smtClean="0"/>
              <a:t>)</a:t>
            </a:r>
          </a:p>
        </p:txBody>
      </p:sp>
      <p:pic>
        <p:nvPicPr>
          <p:cNvPr id="6" name="Picture 4" descr="Example tables showing horizontal and vertical partition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1" y="1371600"/>
            <a:ext cx="4350781" cy="36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21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مشخصات پایگاه‌های داده‌ی غیررابطه‌ای (</a:t>
            </a:r>
            <a:r>
              <a:rPr lang="en-US" dirty="0" smtClean="0"/>
              <a:t>NoSQL</a:t>
            </a:r>
            <a:r>
              <a:rPr lang="fa-IR" dirty="0" smtClean="0"/>
              <a:t>) (ادامه)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410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a-IR" sz="2400" b="1" dirty="0" smtClean="0">
                <a:solidFill>
                  <a:srgbClr val="0919AF"/>
                </a:solidFill>
              </a:rPr>
              <a:t>دسترسی کارا به داده‌ها </a:t>
            </a:r>
            <a:r>
              <a:rPr lang="fa-IR" sz="2400" dirty="0"/>
              <a:t>با توجه به حجم بسیار زیاد داده‌ها با استفاده از یکی از تکنیک‌های</a:t>
            </a:r>
            <a:r>
              <a:rPr lang="fa-IR" sz="2400" dirty="0" smtClean="0"/>
              <a:t>:</a:t>
            </a:r>
          </a:p>
          <a:p>
            <a:pPr lvl="1"/>
            <a:r>
              <a:rPr lang="fa-IR" sz="2400" dirty="0" smtClean="0"/>
              <a:t>درهم‌سازی کلید با استفاده از یک تابع درهم‌ساز </a:t>
            </a:r>
            <a:r>
              <a:rPr lang="en-US" sz="2400" i="1" dirty="0" smtClean="0"/>
              <a:t>h</a:t>
            </a:r>
            <a:r>
              <a:rPr lang="en-US" sz="2400" dirty="0" smtClean="0"/>
              <a:t>(</a:t>
            </a:r>
            <a:r>
              <a:rPr lang="en-US" sz="2400" i="1" dirty="0" smtClean="0"/>
              <a:t>k</a:t>
            </a:r>
            <a:r>
              <a:rPr lang="en-US" sz="2400" dirty="0" smtClean="0"/>
              <a:t>)</a:t>
            </a:r>
            <a:r>
              <a:rPr lang="fa-IR" sz="2400" dirty="0" smtClean="0"/>
              <a:t>: تعیین محل شیئ‌داده با </a:t>
            </a:r>
            <a:r>
              <a:rPr lang="en-US" sz="2400" i="1" dirty="0" smtClean="0"/>
              <a:t>h</a:t>
            </a:r>
            <a:r>
              <a:rPr lang="en-US" sz="2400" dirty="0" smtClean="0"/>
              <a:t>(</a:t>
            </a:r>
            <a:r>
              <a:rPr lang="en-US" sz="2400" i="1" dirty="0" smtClean="0"/>
              <a:t>k</a:t>
            </a:r>
            <a:r>
              <a:rPr lang="en-US" sz="2400" dirty="0" smtClean="0"/>
              <a:t>)</a:t>
            </a:r>
            <a:endParaRPr lang="fa-IR" sz="2400" dirty="0" smtClean="0"/>
          </a:p>
          <a:p>
            <a:pPr lvl="1"/>
            <a:r>
              <a:rPr lang="fa-IR" sz="2400" dirty="0" smtClean="0"/>
              <a:t>بخش‌بندی بازه مقادیر کلید: </a:t>
            </a:r>
            <a:r>
              <a:rPr lang="en-US" sz="2400" i="1" dirty="0" err="1" smtClean="0"/>
              <a:t>i</a:t>
            </a:r>
            <a:r>
              <a:rPr lang="fa-IR" sz="2400" dirty="0" smtClean="0"/>
              <a:t> نمایانگر داده‌های با کلید </a:t>
            </a:r>
            <a:r>
              <a:rPr lang="en-US" sz="2400" i="1" dirty="0" smtClean="0"/>
              <a:t>k</a:t>
            </a:r>
            <a:r>
              <a:rPr lang="fa-IR" sz="2400" dirty="0" smtClean="0"/>
              <a:t> که </a:t>
            </a:r>
            <a:r>
              <a:rPr lang="en-US" sz="2400" i="1" dirty="0" err="1" smtClean="0"/>
              <a:t>k</a:t>
            </a:r>
            <a:r>
              <a:rPr lang="en-US" sz="2400" i="1" baseline="-25000" dirty="0" err="1" smtClean="0"/>
              <a:t>i</a:t>
            </a:r>
            <a:r>
              <a:rPr lang="en-US" sz="2400" i="1" baseline="-40000" dirty="0" err="1" smtClean="0"/>
              <a:t>min</a:t>
            </a:r>
            <a:r>
              <a:rPr lang="en-US" sz="2400" i="1" baseline="-40000" dirty="0" smtClean="0"/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≤ </a:t>
            </a:r>
            <a:r>
              <a:rPr lang="en-US" sz="2400" i="1" dirty="0" smtClean="0"/>
              <a:t>k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≤ </a:t>
            </a:r>
            <a:r>
              <a:rPr lang="en-US" sz="2400" i="1" dirty="0" err="1" smtClean="0"/>
              <a:t>k</a:t>
            </a:r>
            <a:r>
              <a:rPr lang="en-US" sz="2400" i="1" baseline="-25000" dirty="0" err="1" smtClean="0"/>
              <a:t>i</a:t>
            </a:r>
            <a:r>
              <a:rPr lang="en-US" sz="2400" i="1" baseline="-40000" dirty="0" err="1" smtClean="0"/>
              <a:t>max</a:t>
            </a:r>
            <a:endParaRPr lang="fa-IR" sz="2400" i="1" baseline="-40000" dirty="0"/>
          </a:p>
        </p:txBody>
      </p:sp>
    </p:spTree>
    <p:extLst>
      <p:ext uri="{BB962C8B-B14F-4D97-AF65-F5344CB8AC3E}">
        <p14:creationId xmlns:p14="http://schemas.microsoft.com/office/powerpoint/2010/main" val="68351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مشخصات پایگاه‌های داده‌ی غیررابطه‌ای (</a:t>
            </a:r>
            <a:r>
              <a:rPr lang="en-US" dirty="0"/>
              <a:t>NoSQL</a:t>
            </a:r>
            <a:r>
              <a:rPr lang="fa-IR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371600"/>
            <a:ext cx="8839200" cy="5257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a-IR" sz="2400" dirty="0" smtClean="0"/>
              <a:t>دارای واسط (</a:t>
            </a:r>
            <a:r>
              <a:rPr lang="en-US" dirty="0" smtClean="0"/>
              <a:t>API</a:t>
            </a:r>
            <a:r>
              <a:rPr lang="fa-IR" sz="2400" dirty="0" smtClean="0"/>
              <a:t>) ساده برای ذخیره، بازیابی و به‌روزرسانی داده</a:t>
            </a:r>
          </a:p>
          <a:p>
            <a:pPr>
              <a:lnSpc>
                <a:spcPct val="150000"/>
              </a:lnSpc>
            </a:pPr>
            <a:r>
              <a:rPr lang="fa-IR" sz="2400" dirty="0" smtClean="0"/>
              <a:t>فراهم‌سازی خواص </a:t>
            </a:r>
            <a:r>
              <a:rPr lang="en-US" sz="2400" dirty="0" smtClean="0"/>
              <a:t> </a:t>
            </a:r>
            <a:r>
              <a:rPr lang="en-US" b="1" dirty="0" smtClean="0">
                <a:solidFill>
                  <a:srgbClr val="0919AF"/>
                </a:solidFill>
              </a:rPr>
              <a:t>BASE</a:t>
            </a:r>
            <a:r>
              <a:rPr lang="fa-IR" sz="2400" dirty="0" smtClean="0"/>
              <a:t>به جای </a:t>
            </a:r>
            <a:r>
              <a:rPr lang="en-US" b="1" dirty="0" smtClean="0">
                <a:solidFill>
                  <a:srgbClr val="C00000"/>
                </a:solidFill>
              </a:rPr>
              <a:t>ACID</a:t>
            </a:r>
            <a:endParaRPr lang="fa-IR" sz="2400" b="1" dirty="0" smtClean="0">
              <a:solidFill>
                <a:srgbClr val="C00000"/>
              </a:solidFill>
            </a:endParaRPr>
          </a:p>
          <a:p>
            <a:pPr lvl="1"/>
            <a:r>
              <a:rPr lang="fa-IR" sz="2400" dirty="0" smtClean="0"/>
              <a:t>جا</a:t>
            </a:r>
            <a:r>
              <a:rPr lang="fa-IR" sz="2200" dirty="0" smtClean="0"/>
              <a:t>یگزینی </a:t>
            </a:r>
            <a:r>
              <a:rPr lang="fa-IR" sz="2200" b="1" dirty="0" smtClean="0">
                <a:solidFill>
                  <a:srgbClr val="C00000"/>
                </a:solidFill>
              </a:rPr>
              <a:t>قویاً سازگار </a:t>
            </a:r>
            <a:r>
              <a:rPr lang="fa-IR" sz="2200" dirty="0" smtClean="0"/>
              <a:t>(</a:t>
            </a:r>
            <a:r>
              <a:rPr lang="en-US" dirty="0" smtClean="0"/>
              <a:t>Strong Consistent</a:t>
            </a:r>
            <a:r>
              <a:rPr lang="fa-IR" sz="2200" dirty="0" smtClean="0"/>
              <a:t>) با </a:t>
            </a:r>
            <a:r>
              <a:rPr lang="fa-IR" sz="2200" b="1" dirty="0" smtClean="0">
                <a:solidFill>
                  <a:srgbClr val="0919AF"/>
                </a:solidFill>
              </a:rPr>
              <a:t>نهایتاً سازگار </a:t>
            </a:r>
            <a:r>
              <a:rPr lang="fa-IR" sz="2200" dirty="0" smtClean="0"/>
              <a:t>(</a:t>
            </a:r>
            <a:r>
              <a:rPr lang="en-US" dirty="0" smtClean="0"/>
              <a:t>Eventually Consistent</a:t>
            </a:r>
            <a:r>
              <a:rPr lang="fa-IR" sz="2200" dirty="0" smtClean="0"/>
              <a:t>) </a:t>
            </a:r>
          </a:p>
          <a:p>
            <a:pPr>
              <a:lnSpc>
                <a:spcPct val="150000"/>
              </a:lnSpc>
            </a:pPr>
            <a:endParaRPr lang="fa-IR" sz="2400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4301004"/>
            <a:ext cx="5867400" cy="2156012"/>
            <a:chOff x="1524000" y="2438400"/>
            <a:chExt cx="5867400" cy="2156012"/>
          </a:xfrm>
        </p:grpSpPr>
        <p:sp>
          <p:nvSpPr>
            <p:cNvPr id="6" name="Rectangle 5"/>
            <p:cNvSpPr/>
            <p:nvPr/>
          </p:nvSpPr>
          <p:spPr>
            <a:xfrm>
              <a:off x="3876874" y="2819400"/>
              <a:ext cx="139025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BASE</a:t>
              </a:r>
              <a:endParaRPr lang="en-US" dirty="0"/>
            </a:p>
          </p:txBody>
        </p:sp>
        <p:sp>
          <p:nvSpPr>
            <p:cNvPr id="7" name="Line Callout 1 6"/>
            <p:cNvSpPr/>
            <p:nvPr/>
          </p:nvSpPr>
          <p:spPr>
            <a:xfrm flipH="1">
              <a:off x="1524000" y="2438401"/>
              <a:ext cx="2014638" cy="838200"/>
            </a:xfrm>
            <a:prstGeom prst="borderCallout1">
              <a:avLst>
                <a:gd name="adj1" fmla="val 47627"/>
                <a:gd name="adj2" fmla="val -1715"/>
                <a:gd name="adj3" fmla="val 82019"/>
                <a:gd name="adj4" fmla="val -17929"/>
              </a:avLst>
            </a:prstGeom>
            <a:solidFill>
              <a:srgbClr val="33CC33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Basically Available</a:t>
              </a:r>
            </a:p>
          </p:txBody>
        </p:sp>
        <p:sp>
          <p:nvSpPr>
            <p:cNvPr id="8" name="Line Callout 1 7"/>
            <p:cNvSpPr/>
            <p:nvPr/>
          </p:nvSpPr>
          <p:spPr>
            <a:xfrm flipH="1">
              <a:off x="4267200" y="3832086"/>
              <a:ext cx="1143000" cy="762326"/>
            </a:xfrm>
            <a:prstGeom prst="borderCallout1">
              <a:avLst>
                <a:gd name="adj1" fmla="val -6919"/>
                <a:gd name="adj2" fmla="val 55894"/>
                <a:gd name="adj3" fmla="val -54984"/>
                <a:gd name="adj4" fmla="val 57403"/>
              </a:avLst>
            </a:prstGeom>
            <a:solidFill>
              <a:srgbClr val="FFC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Soft </a:t>
              </a:r>
              <a:r>
                <a:rPr lang="en-US" b="1" dirty="0">
                  <a:solidFill>
                    <a:schemeClr val="tx1"/>
                  </a:solidFill>
                </a:rPr>
                <a:t>state</a:t>
              </a:r>
            </a:p>
          </p:txBody>
        </p:sp>
        <p:sp>
          <p:nvSpPr>
            <p:cNvPr id="9" name="Line Callout 1 8"/>
            <p:cNvSpPr/>
            <p:nvPr/>
          </p:nvSpPr>
          <p:spPr>
            <a:xfrm flipH="1">
              <a:off x="5605362" y="2438400"/>
              <a:ext cx="1786038" cy="838200"/>
            </a:xfrm>
            <a:prstGeom prst="borderCallout1">
              <a:avLst>
                <a:gd name="adj1" fmla="val 33189"/>
                <a:gd name="adj2" fmla="val 102513"/>
                <a:gd name="adj3" fmla="val 57955"/>
                <a:gd name="adj4" fmla="val 121593"/>
              </a:avLst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Eventual </a:t>
              </a:r>
              <a:r>
                <a:rPr lang="en-US" b="1" dirty="0" smtClean="0">
                  <a:solidFill>
                    <a:schemeClr val="tx1"/>
                  </a:solidFill>
                </a:rPr>
                <a:t>Consistent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62400" y="2920252"/>
              <a:ext cx="609600" cy="515472"/>
            </a:xfrm>
            <a:prstGeom prst="ellipse">
              <a:avLst/>
            </a:prstGeom>
            <a:solidFill>
              <a:srgbClr val="33CC33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581326" y="2920252"/>
              <a:ext cx="447874" cy="508748"/>
            </a:xfrm>
            <a:prstGeom prst="ellipse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76134" y="2920252"/>
              <a:ext cx="357866" cy="502024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61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یادآوری: خواص تراکنش در پایگاه داده‏های </a:t>
            </a:r>
            <a:r>
              <a:rPr lang="en-US" dirty="0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fa-IR" sz="2600" dirty="0" smtClean="0">
                <a:solidFill>
                  <a:srgbClr val="0919AF"/>
                </a:solidFill>
              </a:rPr>
              <a:t>فراهم </a:t>
            </a:r>
            <a:r>
              <a:rPr lang="fa-IR" sz="2600" dirty="0">
                <a:solidFill>
                  <a:srgbClr val="0919AF"/>
                </a:solidFill>
              </a:rPr>
              <a:t>کردن </a:t>
            </a:r>
            <a:r>
              <a:rPr lang="en-US" sz="2400" dirty="0" smtClean="0">
                <a:solidFill>
                  <a:srgbClr val="0919AF"/>
                </a:solidFill>
              </a:rPr>
              <a:t>BASE</a:t>
            </a:r>
            <a:endParaRPr lang="fa-IR" sz="2400" dirty="0" smtClean="0">
              <a:solidFill>
                <a:srgbClr val="0919AF"/>
              </a:solidFill>
              <a:cs typeface="+mn-cs"/>
            </a:endParaRPr>
          </a:p>
          <a:p>
            <a:pPr lvl="1"/>
            <a:r>
              <a:rPr lang="fa-IR" sz="2400" dirty="0" smtClean="0">
                <a:solidFill>
                  <a:srgbClr val="C00000"/>
                </a:solidFill>
              </a:rPr>
              <a:t>دسترسی اولیه (</a:t>
            </a:r>
            <a:r>
              <a:rPr lang="en-US" sz="2200" dirty="0" smtClean="0">
                <a:solidFill>
                  <a:srgbClr val="C00000"/>
                </a:solidFill>
              </a:rPr>
              <a:t>Basic Availability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داده‌ها در اغلب مواقع در دسترس هستند ولی تضمینی برای دسترسی همیشگی به داده‌‌ها نیست.</a:t>
            </a:r>
          </a:p>
          <a:p>
            <a:pPr lvl="1"/>
            <a:endParaRPr lang="fa-IR" sz="1200" b="0" dirty="0" smtClean="0"/>
          </a:p>
          <a:p>
            <a:pPr lvl="1"/>
            <a:r>
              <a:rPr lang="fa-IR" sz="2400" dirty="0" smtClean="0"/>
              <a:t> </a:t>
            </a:r>
            <a:r>
              <a:rPr lang="fa-IR" sz="2400" dirty="0" smtClean="0">
                <a:solidFill>
                  <a:srgbClr val="C00000"/>
                </a:solidFill>
              </a:rPr>
              <a:t>حالت نرم (</a:t>
            </a:r>
            <a:r>
              <a:rPr lang="en-US" sz="2200" dirty="0" smtClean="0">
                <a:solidFill>
                  <a:srgbClr val="C00000"/>
                </a:solidFill>
              </a:rPr>
              <a:t>Soft-State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حالت سیستم در طی زمان (حتی با عدم وجود ورودی</a:t>
            </a:r>
            <a:r>
              <a:rPr lang="fa-IR" sz="2400" b="0" dirty="0"/>
              <a:t>) به دلیل سازگارسازی مقادیر توزیع یا تکرار </a:t>
            </a:r>
            <a:r>
              <a:rPr lang="fa-IR" sz="2400" b="0" dirty="0" smtClean="0"/>
              <a:t>شده، </a:t>
            </a:r>
            <a:r>
              <a:rPr lang="fa-IR" sz="2400" b="0" dirty="0"/>
              <a:t>ممکن </a:t>
            </a:r>
            <a:r>
              <a:rPr lang="fa-IR" sz="2400" b="0" dirty="0" smtClean="0"/>
              <a:t>است تغییر نماید.</a:t>
            </a:r>
          </a:p>
          <a:p>
            <a:pPr lvl="1"/>
            <a:endParaRPr lang="fa-IR" sz="1200" b="0" dirty="0"/>
          </a:p>
          <a:p>
            <a:pPr lvl="1"/>
            <a:r>
              <a:rPr lang="fa-IR" sz="2400" dirty="0" smtClean="0">
                <a:solidFill>
                  <a:srgbClr val="C00000"/>
                </a:solidFill>
              </a:rPr>
              <a:t>نهایتا سازگار (</a:t>
            </a:r>
            <a:r>
              <a:rPr lang="en-US" sz="2200" dirty="0" smtClean="0">
                <a:solidFill>
                  <a:srgbClr val="C00000"/>
                </a:solidFill>
              </a:rPr>
              <a:t>Eventual Consistency</a:t>
            </a:r>
            <a:r>
              <a:rPr lang="fa-IR" sz="2400" dirty="0" smtClean="0">
                <a:solidFill>
                  <a:srgbClr val="C00000"/>
                </a:solidFill>
              </a:rPr>
              <a:t>): </a:t>
            </a:r>
            <a:r>
              <a:rPr lang="fa-IR" sz="2400" b="0" dirty="0" smtClean="0"/>
              <a:t>حالت سیستم نهایتاً سازگار خواهد شد. به عبارتی دیگر سازگاری سیستم در انتهای هر تراکنش چک نمی‌شود چرا که مقادیر اقلام داده‌ای دیر یا زود منتشر و نسخه‌های مختلف نهایتا سازگار می‌شوند.</a:t>
            </a:r>
          </a:p>
          <a:p>
            <a:pPr lvl="1"/>
            <a:endParaRPr lang="fa-IR" sz="1200" b="0" dirty="0" smtClean="0"/>
          </a:p>
        </p:txBody>
      </p:sp>
    </p:spTree>
    <p:extLst>
      <p:ext uri="{BB962C8B-B14F-4D97-AF65-F5344CB8AC3E}">
        <p14:creationId xmlns:p14="http://schemas.microsoft.com/office/powerpoint/2010/main" val="1600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تئوری </a:t>
            </a:r>
            <a:r>
              <a:rPr lang="en-US" dirty="0" smtClean="0"/>
              <a:t>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22" y="1371600"/>
            <a:ext cx="8873378" cy="5257799"/>
          </a:xfrm>
        </p:spPr>
        <p:txBody>
          <a:bodyPr>
            <a:normAutofit fontScale="85000" lnSpcReduction="10000"/>
          </a:bodyPr>
          <a:lstStyle/>
          <a:p>
            <a:pPr algn="r"/>
            <a:r>
              <a:rPr lang="fa-IR" altLang="zh-CN" sz="2600" b="1" dirty="0" smtClean="0">
                <a:solidFill>
                  <a:srgbClr val="0919AF"/>
                </a:solidFill>
              </a:rPr>
              <a:t>تئوری </a:t>
            </a:r>
            <a:r>
              <a:rPr lang="en-US" altLang="zh-CN" sz="2400" b="1" dirty="0" smtClean="0">
                <a:solidFill>
                  <a:srgbClr val="0919AF"/>
                </a:solidFill>
              </a:rPr>
              <a:t>CAP</a:t>
            </a:r>
            <a:r>
              <a:rPr lang="fa-IR" altLang="zh-CN" sz="2600" b="1" dirty="0" smtClean="0">
                <a:solidFill>
                  <a:srgbClr val="0919AF"/>
                </a:solidFill>
              </a:rPr>
              <a:t>: </a:t>
            </a:r>
            <a:r>
              <a:rPr lang="fa-IR" altLang="zh-CN" sz="2600" dirty="0" smtClean="0"/>
              <a:t>هر پایگاه داده‌ی توزیع شده می‌تواند دو ویژگی از سه ویژگی زیر را دارا باشد.</a:t>
            </a:r>
            <a:endParaRPr lang="en-US" altLang="zh-CN" sz="2600" dirty="0"/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 </a:t>
            </a:r>
          </a:p>
          <a:p>
            <a:pPr lvl="2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Voldemart (Key-value)</a:t>
            </a:r>
          </a:p>
          <a:p>
            <a:pPr lvl="2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CouchDB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(Document) </a:t>
            </a:r>
          </a:p>
          <a:p>
            <a:pPr lvl="2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Riak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(Document) 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 </a:t>
            </a:r>
          </a:p>
          <a:p>
            <a:pPr lvl="2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Relational databases</a:t>
            </a:r>
          </a:p>
          <a:p>
            <a:pPr lvl="2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Vertica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(column-oriented)</a:t>
            </a:r>
          </a:p>
          <a:p>
            <a:pPr lvl="2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GreenPlum (Relational) </a:t>
            </a:r>
          </a:p>
          <a:p>
            <a:pPr lvl="1"/>
            <a:r>
              <a:rPr lang="en-US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CP </a:t>
            </a:r>
            <a:endParaRPr lang="en-US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BigTable (Column Oriented)</a:t>
            </a:r>
          </a:p>
          <a:p>
            <a:pPr lvl="2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MongoDB (Document)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90600" y="2261314"/>
            <a:ext cx="5715000" cy="4724400"/>
            <a:chOff x="114300" y="1798637"/>
            <a:chExt cx="5715000" cy="4784725"/>
          </a:xfrm>
        </p:grpSpPr>
        <p:graphicFrame>
          <p:nvGraphicFramePr>
            <p:cNvPr id="10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6409863"/>
                </p:ext>
              </p:extLst>
            </p:nvPr>
          </p:nvGraphicFramePr>
          <p:xfrm>
            <a:off x="114300" y="1798637"/>
            <a:ext cx="5715000" cy="4784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0" name="Visio" r:id="rId4" imgW="3808596" imgH="3187646" progId="">
                    <p:embed/>
                  </p:oleObj>
                </mc:Choice>
                <mc:Fallback>
                  <p:oleObj name="Visio" r:id="rId4" imgW="3808596" imgH="318764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" y="1798637"/>
                          <a:ext cx="5715000" cy="4784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190500" y="3629076"/>
              <a:ext cx="1905000" cy="1028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  C</a:t>
              </a:r>
              <a:r>
                <a:rPr lang="en-US" altLang="zh-CN" sz="2400" b="1" dirty="0" smtClean="0">
                  <a:latin typeface="Times New Roman" pitchFamily="18" charset="0"/>
                  <a:cs typeface="Times New Roman" pitchFamily="18" charset="0"/>
                </a:rPr>
                <a:t>onsistency</a:t>
              </a:r>
              <a:endParaRPr lang="fa-IR" altLang="zh-CN" sz="2400" b="1" dirty="0" smtClean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fa-IR" altLang="zh-CN" sz="2400" b="1" dirty="0" smtClean="0">
                  <a:latin typeface="Times New Roman" pitchFamily="18" charset="0"/>
                  <a:cs typeface="B Nazanin" panose="00000400000000000000" pitchFamily="2" charset="-78"/>
                </a:rPr>
                <a:t>سازگاری    </a:t>
              </a:r>
              <a:endParaRPr lang="en-US" altLang="zh-CN" sz="2400" b="1" dirty="0">
                <a:latin typeface="Times New Roman" pitchFamily="18" charset="0"/>
                <a:cs typeface="B Nazanin" panose="00000400000000000000" pitchFamily="2" charset="-78"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2419350" y="3984482"/>
              <a:ext cx="2038350" cy="2150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  <a:r>
                <a:rPr lang="en-US" altLang="zh-CN" sz="2400" b="1" dirty="0">
                  <a:latin typeface="Times New Roman" pitchFamily="18" charset="0"/>
                  <a:cs typeface="Times New Roman" pitchFamily="18" charset="0"/>
                </a:rPr>
                <a:t>artition </a:t>
              </a:r>
              <a:r>
                <a:rPr lang="en-US" altLang="zh-CN" sz="2400" b="1" dirty="0" smtClean="0">
                  <a:latin typeface="Times New Roman" pitchFamily="18" charset="0"/>
                  <a:cs typeface="Times New Roman" pitchFamily="18" charset="0"/>
                </a:rPr>
                <a:t>Tolerance</a:t>
              </a:r>
              <a:endParaRPr lang="fa-IR" altLang="zh-CN" sz="2400" b="1" dirty="0" smtClean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fa-IR" altLang="zh-CN" sz="2400" b="1" dirty="0" smtClean="0">
                  <a:latin typeface="Times New Roman" pitchFamily="18" charset="0"/>
                  <a:cs typeface="B Nazanin" panose="00000400000000000000" pitchFamily="2" charset="-78"/>
                </a:rPr>
                <a:t>تحمل </a:t>
              </a:r>
              <a:endParaRPr lang="en-US" altLang="zh-CN" sz="2400" b="1" dirty="0" smtClean="0">
                <a:latin typeface="Times New Roman" pitchFamily="18" charset="0"/>
                <a:cs typeface="B Nazanin" panose="00000400000000000000" pitchFamily="2" charset="-78"/>
              </a:endParaRPr>
            </a:p>
            <a:p>
              <a:r>
                <a:rPr lang="fa-IR" altLang="zh-CN" sz="2400" b="1" dirty="0" smtClean="0">
                  <a:latin typeface="Times New Roman" pitchFamily="18" charset="0"/>
                  <a:cs typeface="B Nazanin" panose="00000400000000000000" pitchFamily="2" charset="-78"/>
                </a:rPr>
                <a:t>افرازبندی</a:t>
              </a:r>
              <a:endParaRPr lang="en-US" altLang="zh-CN" sz="2400" b="1" dirty="0" smtClean="0">
                <a:latin typeface="Times New Roman" pitchFamily="18" charset="0"/>
                <a:cs typeface="B Nazanin" panose="00000400000000000000" pitchFamily="2" charset="-78"/>
              </a:endParaRPr>
            </a:p>
            <a:p>
              <a:pPr>
                <a:spcBef>
                  <a:spcPct val="50000"/>
                </a:spcBef>
              </a:pPr>
              <a:endParaRPr lang="en-US" altLang="zh-CN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2209800" y="2637469"/>
              <a:ext cx="1866900" cy="1028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400" b="1" dirty="0" smtClean="0">
                  <a:latin typeface="Times New Roman" pitchFamily="18" charset="0"/>
                  <a:cs typeface="Times New Roman" pitchFamily="18" charset="0"/>
                </a:rPr>
                <a:t>vailability</a:t>
              </a:r>
              <a:endParaRPr lang="fa-IR" altLang="zh-CN" sz="2400" b="1" dirty="0" smtClean="0">
                <a:latin typeface="Times New Roman" pitchFamily="18" charset="0"/>
                <a:cs typeface="Times New Roman" pitchFamily="18" charset="0"/>
              </a:endParaRPr>
            </a:p>
            <a:p>
              <a:pPr>
                <a:spcBef>
                  <a:spcPct val="50000"/>
                </a:spcBef>
              </a:pPr>
              <a:r>
                <a:rPr lang="fa-IR" altLang="zh-CN" sz="2400" b="1" dirty="0" smtClean="0">
                  <a:latin typeface="Times New Roman" pitchFamily="18" charset="0"/>
                  <a:cs typeface="B Nazanin" panose="00000400000000000000" pitchFamily="2" charset="-78"/>
                </a:rPr>
                <a:t>د</a:t>
              </a:r>
              <a:r>
                <a:rPr lang="fa-IR" altLang="zh-CN" sz="2400" b="1" dirty="0">
                  <a:latin typeface="Times New Roman" pitchFamily="18" charset="0"/>
                  <a:cs typeface="B Nazanin" panose="00000400000000000000" pitchFamily="2" charset="-78"/>
                </a:rPr>
                <a:t>سترس پذیری </a:t>
              </a:r>
              <a:endParaRPr lang="en-US" altLang="zh-CN" sz="2400" b="1" dirty="0">
                <a:latin typeface="Times New Roman" pitchFamily="18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15" name="Rounded Rectangular Callout 14"/>
          <p:cNvSpPr/>
          <p:nvPr/>
        </p:nvSpPr>
        <p:spPr>
          <a:xfrm>
            <a:off x="42022" y="2910556"/>
            <a:ext cx="2243978" cy="860487"/>
          </a:xfrm>
          <a:prstGeom prst="wedgeRoundRectCallout">
            <a:avLst>
              <a:gd name="adj1" fmla="val 20136"/>
              <a:gd name="adj2" fmla="val 89412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dirty="0" smtClean="0">
                <a:solidFill>
                  <a:schemeClr val="tx1"/>
                </a:solidFill>
              </a:rPr>
              <a:t>همه‌ی کاربران همیشه دید مشترکی از داده دارند.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2695575" y="2169881"/>
            <a:ext cx="2305050" cy="889714"/>
          </a:xfrm>
          <a:prstGeom prst="wedgeRoundRectCallout">
            <a:avLst>
              <a:gd name="adj1" fmla="val -25108"/>
              <a:gd name="adj2" fmla="val 66027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dirty="0" smtClean="0">
                <a:solidFill>
                  <a:schemeClr val="tx1"/>
                </a:solidFill>
              </a:rPr>
              <a:t>کاربر بتواند همیشه بخواند و بنویسد.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990599" y="5291861"/>
            <a:ext cx="2143125" cy="913149"/>
          </a:xfrm>
          <a:prstGeom prst="wedgeRoundRectCallout">
            <a:avLst>
              <a:gd name="adj1" fmla="val 61394"/>
              <a:gd name="adj2" fmla="val -100225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</a:rPr>
              <a:t>سامانه بدون توجه به نحوه‌ی تقسیم بندی فیزیکی به خوبی کار کند.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فهرست مطالب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پیدایش پایگاه‌های داده‌ی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NoSQL</a:t>
            </a:r>
            <a:endParaRPr lang="fa-IR" sz="2200" dirty="0">
              <a:solidFill>
                <a:schemeClr val="bg1">
                  <a:lumMod val="75000"/>
                </a:schemeClr>
              </a:solidFill>
            </a:endParaRPr>
          </a:p>
          <a:p>
            <a:pPr algn="r">
              <a:lnSpc>
                <a:spcPct val="170000"/>
              </a:lnSpc>
            </a:pP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تفاوت پایگاه‌های داده‌ی رابطه‌ای و غیررابطه‌ای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NoSQL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fa-IR" sz="2800" b="1" dirty="0" smtClean="0">
                <a:solidFill>
                  <a:srgbClr val="0919AF"/>
                </a:solidFill>
              </a:rPr>
              <a:t>انواع پایگاه‌داده‌های </a:t>
            </a:r>
            <a:r>
              <a:rPr lang="en-US" sz="2400" b="1" dirty="0" err="1">
                <a:solidFill>
                  <a:srgbClr val="0919AF"/>
                </a:solidFill>
              </a:rPr>
              <a:t>NoSQL</a:t>
            </a:r>
            <a:endParaRPr lang="fa-IR" sz="2800" b="1" dirty="0">
              <a:solidFill>
                <a:srgbClr val="0919AF"/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کلید-مقدار </a:t>
            </a:r>
            <a:r>
              <a:rPr lang="fa-IR" b="1" dirty="0" smtClean="0">
                <a:solidFill>
                  <a:srgbClr val="0919AF"/>
                </a:solidFill>
              </a:rPr>
              <a:t>(</a:t>
            </a:r>
            <a:r>
              <a:rPr lang="en-US" b="1" dirty="0" smtClean="0">
                <a:solidFill>
                  <a:srgbClr val="0919AF"/>
                </a:solidFill>
              </a:rPr>
              <a:t>Key-Value Store</a:t>
            </a:r>
            <a:r>
              <a:rPr lang="fa-IR" b="1" dirty="0" smtClean="0">
                <a:solidFill>
                  <a:srgbClr val="0919AF"/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سندگرا</a:t>
            </a:r>
            <a:r>
              <a:rPr lang="fa-IR" b="1" dirty="0" smtClean="0">
                <a:solidFill>
                  <a:srgbClr val="0919AF"/>
                </a:solidFill>
              </a:rPr>
              <a:t> </a:t>
            </a:r>
            <a:r>
              <a:rPr lang="fa-IR" b="1" dirty="0">
                <a:solidFill>
                  <a:srgbClr val="0919AF"/>
                </a:solidFill>
              </a:rPr>
              <a:t>(</a:t>
            </a:r>
            <a:r>
              <a:rPr lang="en-US" b="1" dirty="0">
                <a:solidFill>
                  <a:srgbClr val="0919AF"/>
                </a:solidFill>
              </a:rPr>
              <a:t>Document Based</a:t>
            </a:r>
            <a:r>
              <a:rPr lang="fa-IR" b="1" dirty="0" smtClean="0">
                <a:solidFill>
                  <a:srgbClr val="0919AF"/>
                </a:solidFill>
              </a:rPr>
              <a:t>)</a:t>
            </a:r>
            <a:endParaRPr lang="fa-IR" b="1" dirty="0">
              <a:solidFill>
                <a:srgbClr val="0919AF"/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ستونی</a:t>
            </a:r>
            <a:r>
              <a:rPr lang="fa-IR" b="1" dirty="0" smtClean="0">
                <a:solidFill>
                  <a:srgbClr val="0919AF"/>
                </a:solidFill>
              </a:rPr>
              <a:t> (</a:t>
            </a:r>
            <a:r>
              <a:rPr lang="en-US" b="1" dirty="0" smtClean="0">
                <a:solidFill>
                  <a:srgbClr val="0919AF"/>
                </a:solidFill>
              </a:rPr>
              <a:t>Column Based</a:t>
            </a:r>
            <a:r>
              <a:rPr lang="fa-IR" b="1" dirty="0" smtClean="0">
                <a:solidFill>
                  <a:srgbClr val="0919AF"/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مبتنی </a:t>
            </a:r>
            <a:r>
              <a:rPr lang="fa-IR" sz="2200" b="1" dirty="0">
                <a:solidFill>
                  <a:srgbClr val="0919AF"/>
                </a:solidFill>
              </a:rPr>
              <a:t>بر </a:t>
            </a:r>
            <a:r>
              <a:rPr lang="fa-IR" sz="2200" b="1" dirty="0" smtClean="0">
                <a:solidFill>
                  <a:srgbClr val="0919AF"/>
                </a:solidFill>
              </a:rPr>
              <a:t>گراف </a:t>
            </a:r>
            <a:r>
              <a:rPr lang="fa-IR" b="1" dirty="0" smtClean="0">
                <a:solidFill>
                  <a:srgbClr val="0919AF"/>
                </a:solidFill>
              </a:rPr>
              <a:t>(</a:t>
            </a:r>
            <a:r>
              <a:rPr lang="en-US" b="1" dirty="0">
                <a:solidFill>
                  <a:srgbClr val="0919AF"/>
                </a:solidFill>
              </a:rPr>
              <a:t>Graph </a:t>
            </a:r>
            <a:r>
              <a:rPr lang="en-US" b="1" dirty="0" smtClean="0">
                <a:solidFill>
                  <a:srgbClr val="0919AF"/>
                </a:solidFill>
              </a:rPr>
              <a:t>Based</a:t>
            </a:r>
            <a:r>
              <a:rPr lang="fa-IR" b="1" dirty="0" smtClean="0">
                <a:solidFill>
                  <a:srgbClr val="0919AF"/>
                </a:solidFill>
              </a:rPr>
              <a:t>)</a:t>
            </a:r>
            <a:endParaRPr lang="en-US" b="1" dirty="0">
              <a:solidFill>
                <a:srgbClr val="0919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فهرست مطالب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a-IR" sz="2400" dirty="0" smtClean="0"/>
              <a:t>پیدایش </a:t>
            </a:r>
            <a:r>
              <a:rPr lang="fa-IR" sz="2400" dirty="0"/>
              <a:t>پایگاه‌های داده‌ی </a:t>
            </a:r>
            <a:r>
              <a:rPr lang="en-US" dirty="0" err="1"/>
              <a:t>NoSQL</a:t>
            </a:r>
            <a:endParaRPr lang="fa-IR" sz="2400" dirty="0" smtClean="0"/>
          </a:p>
          <a:p>
            <a:pPr algn="r">
              <a:lnSpc>
                <a:spcPct val="170000"/>
              </a:lnSpc>
            </a:pPr>
            <a:r>
              <a:rPr lang="fa-IR" sz="2400" dirty="0" smtClean="0"/>
              <a:t>تفاوت پایگاه‌های داده‌ی رابطه‌ای و غیر رابطه‌ای (</a:t>
            </a:r>
            <a:r>
              <a:rPr lang="en-US" dirty="0" smtClean="0"/>
              <a:t>NoSQL</a:t>
            </a:r>
            <a:r>
              <a:rPr lang="fa-IR" sz="2400" dirty="0" smtClean="0"/>
              <a:t>)</a:t>
            </a:r>
          </a:p>
          <a:p>
            <a:pPr>
              <a:lnSpc>
                <a:spcPct val="170000"/>
              </a:lnSpc>
            </a:pPr>
            <a:r>
              <a:rPr lang="fa-IR" sz="2400" dirty="0" smtClean="0"/>
              <a:t>انواع مدل‌های </a:t>
            </a:r>
            <a:r>
              <a:rPr lang="fa-IR" sz="2400" dirty="0"/>
              <a:t>داده‌ی </a:t>
            </a:r>
            <a:r>
              <a:rPr lang="en-US" dirty="0" err="1" smtClean="0"/>
              <a:t>NoSQL</a:t>
            </a:r>
            <a:endParaRPr lang="fa-IR" sz="2400" dirty="0" smtClean="0"/>
          </a:p>
          <a:p>
            <a:pPr lvl="1">
              <a:lnSpc>
                <a:spcPct val="170000"/>
              </a:lnSpc>
            </a:pPr>
            <a:r>
              <a:rPr lang="fa-IR" sz="2200" dirty="0" smtClean="0"/>
              <a:t>کلید-مقدار </a:t>
            </a:r>
            <a:r>
              <a:rPr lang="fa-IR" dirty="0" smtClean="0"/>
              <a:t>(</a:t>
            </a:r>
            <a:r>
              <a:rPr lang="en-US" dirty="0" smtClean="0"/>
              <a:t>Key-Value Store</a:t>
            </a:r>
            <a:r>
              <a:rPr lang="fa-IR" dirty="0" smtClean="0"/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dirty="0" smtClean="0"/>
              <a:t>سندگرا</a:t>
            </a:r>
            <a:r>
              <a:rPr lang="fa-IR" dirty="0" smtClean="0"/>
              <a:t> </a:t>
            </a:r>
            <a:r>
              <a:rPr lang="fa-IR" dirty="0" smtClean="0"/>
              <a:t>(</a:t>
            </a:r>
            <a:r>
              <a:rPr lang="en-US" dirty="0"/>
              <a:t>Document </a:t>
            </a:r>
            <a:r>
              <a:rPr lang="en-US" dirty="0" smtClean="0"/>
              <a:t>Based</a:t>
            </a:r>
            <a:r>
              <a:rPr lang="fa-IR" dirty="0" smtClean="0"/>
              <a:t>)</a:t>
            </a:r>
            <a:endParaRPr lang="en-US" dirty="0" smtClean="0"/>
          </a:p>
          <a:p>
            <a:pPr lvl="1">
              <a:lnSpc>
                <a:spcPct val="170000"/>
              </a:lnSpc>
            </a:pPr>
            <a:r>
              <a:rPr lang="fa-IR" sz="2200" dirty="0" smtClean="0"/>
              <a:t>ستونی</a:t>
            </a:r>
            <a:r>
              <a:rPr lang="fa-IR" dirty="0" smtClean="0"/>
              <a:t> (</a:t>
            </a:r>
            <a:r>
              <a:rPr lang="en-US" dirty="0" smtClean="0"/>
              <a:t>Column Based</a:t>
            </a:r>
            <a:r>
              <a:rPr lang="fa-IR" dirty="0" smtClean="0"/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dirty="0" smtClean="0"/>
              <a:t>مبتنی </a:t>
            </a:r>
            <a:r>
              <a:rPr lang="fa-IR" sz="2200" dirty="0"/>
              <a:t>بر </a:t>
            </a:r>
            <a:r>
              <a:rPr lang="fa-IR" sz="2200" dirty="0" smtClean="0"/>
              <a:t>گراف </a:t>
            </a:r>
            <a:r>
              <a:rPr lang="fa-IR" dirty="0" smtClean="0"/>
              <a:t>(</a:t>
            </a:r>
            <a:r>
              <a:rPr lang="en-US" dirty="0"/>
              <a:t>Graph </a:t>
            </a:r>
            <a:r>
              <a:rPr lang="en-US" dirty="0" smtClean="0"/>
              <a:t>Based</a:t>
            </a:r>
            <a:r>
              <a:rPr lang="fa-I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مدل‌های </a:t>
            </a:r>
            <a:r>
              <a:rPr lang="fa-IR" dirty="0"/>
              <a:t>داده‌ای </a:t>
            </a:r>
            <a:r>
              <a:rPr lang="en-US" dirty="0" err="1"/>
              <a:t>NoSQL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400" dirty="0" smtClean="0"/>
              <a:t>در حال حاضر بیش از 150 نوع پایگاه‌داده‌ی </a:t>
            </a:r>
            <a:r>
              <a:rPr lang="en-US" dirty="0" err="1" smtClean="0"/>
              <a:t>NoSQL</a:t>
            </a:r>
            <a:r>
              <a:rPr lang="fa-IR" dirty="0" smtClean="0"/>
              <a:t> </a:t>
            </a:r>
            <a:r>
              <a:rPr lang="fa-IR" sz="2400" dirty="0" smtClean="0"/>
              <a:t>وجود دارد.</a:t>
            </a:r>
            <a:endParaRPr lang="en-US" sz="2400" dirty="0"/>
          </a:p>
        </p:txBody>
      </p:sp>
      <p:pic>
        <p:nvPicPr>
          <p:cNvPr id="5" name="Picture 2" descr="J:\New_folder\nosql-databas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79716"/>
          <a:stretch/>
        </p:blipFill>
        <p:spPr bwMode="auto">
          <a:xfrm>
            <a:off x="2438401" y="2319407"/>
            <a:ext cx="4776945" cy="10055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6" name="Picture 2" descr="J:\New_folder\nosql-databas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4184" b="54886"/>
          <a:stretch/>
        </p:blipFill>
        <p:spPr bwMode="auto">
          <a:xfrm>
            <a:off x="2438400" y="4330549"/>
            <a:ext cx="4776945" cy="1034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7" name="Picture 2" descr="J:\New_folder\nosql-databas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0000" b="28540"/>
          <a:stretch/>
        </p:blipFill>
        <p:spPr bwMode="auto">
          <a:xfrm>
            <a:off x="2438400" y="3324978"/>
            <a:ext cx="4776945" cy="10055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8" name="Picture 2" descr="J:\New_folder\nosql-databas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6956"/>
          <a:stretch/>
        </p:blipFill>
        <p:spPr bwMode="auto">
          <a:xfrm>
            <a:off x="2438400" y="5344279"/>
            <a:ext cx="4776945" cy="10565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 rot="16200000">
            <a:off x="1649343" y="2493166"/>
            <a:ext cx="76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 smtClean="0">
                <a:solidFill>
                  <a:srgbClr val="0919AF"/>
                </a:solidFill>
                <a:cs typeface="B Nazanin" panose="00000400000000000000" pitchFamily="2" charset="-78"/>
              </a:rPr>
              <a:t>کلید-مقدار</a:t>
            </a:r>
            <a:endParaRPr lang="en-US" sz="2000" b="1" dirty="0">
              <a:solidFill>
                <a:srgbClr val="0919AF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1571655" y="353374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 smtClean="0">
                <a:solidFill>
                  <a:srgbClr val="0919AF"/>
                </a:solidFill>
                <a:cs typeface="B Nazanin" panose="00000400000000000000" pitchFamily="2" charset="-78"/>
              </a:rPr>
              <a:t>ستونی</a:t>
            </a:r>
            <a:endParaRPr lang="en-US" sz="2000" b="1" dirty="0">
              <a:solidFill>
                <a:srgbClr val="0919AF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535555" y="4507355"/>
            <a:ext cx="1097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 smtClean="0">
                <a:solidFill>
                  <a:srgbClr val="0919AF"/>
                </a:solidFill>
                <a:cs typeface="B Nazanin" panose="00000400000000000000" pitchFamily="2" charset="-78"/>
              </a:rPr>
              <a:t>مبتنی بر گراف</a:t>
            </a:r>
            <a:endParaRPr lang="en-US" sz="2000" b="1" dirty="0">
              <a:solidFill>
                <a:srgbClr val="0919AF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571656" y="559114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 smtClean="0">
                <a:solidFill>
                  <a:srgbClr val="0919AF"/>
                </a:solidFill>
                <a:cs typeface="B Nazanin" panose="00000400000000000000" pitchFamily="2" charset="-78"/>
              </a:rPr>
              <a:t>سندگرا</a:t>
            </a:r>
            <a:endParaRPr lang="en-US" sz="2000" b="1" dirty="0">
              <a:solidFill>
                <a:srgbClr val="0919AF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039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پایگاه داده‌های </a:t>
            </a:r>
            <a:r>
              <a:rPr lang="en-US" dirty="0"/>
              <a:t>NoSQL</a:t>
            </a:r>
            <a:endParaRPr lang="fa-IR" dirty="0"/>
          </a:p>
        </p:txBody>
      </p:sp>
      <p:grpSp>
        <p:nvGrpSpPr>
          <p:cNvPr id="22" name="Group 21"/>
          <p:cNvGrpSpPr/>
          <p:nvPr/>
        </p:nvGrpSpPr>
        <p:grpSpPr>
          <a:xfrm>
            <a:off x="1219200" y="2362200"/>
            <a:ext cx="6248400" cy="3733800"/>
            <a:chOff x="1219200" y="2362200"/>
            <a:chExt cx="6248400" cy="37338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524000" y="5638800"/>
              <a:ext cx="5943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676400" y="2362200"/>
              <a:ext cx="0" cy="3429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1038255" y="2771745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b="1" dirty="0" smtClean="0">
                  <a:solidFill>
                    <a:srgbClr val="0919AF"/>
                  </a:solidFill>
                  <a:cs typeface="B Nazanin" panose="00000400000000000000" pitchFamily="2" charset="-78"/>
                </a:rPr>
                <a:t>اندازه</a:t>
              </a:r>
              <a:endParaRPr lang="en-US" sz="2000" b="1" dirty="0">
                <a:solidFill>
                  <a:srgbClr val="0919AF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24600" y="5695890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2000" b="1" dirty="0" smtClean="0">
                  <a:solidFill>
                    <a:srgbClr val="0919AF"/>
                  </a:solidFill>
                  <a:cs typeface="B Nazanin" panose="00000400000000000000" pitchFamily="2" charset="-78"/>
                </a:rPr>
                <a:t>پیچیدگی</a:t>
              </a:r>
              <a:endParaRPr lang="en-US" sz="2000" b="1" dirty="0">
                <a:solidFill>
                  <a:srgbClr val="0919AF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5000" y="23622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b="1" dirty="0" smtClean="0">
                  <a:cs typeface="B Nazanin" panose="00000400000000000000" pitchFamily="2" charset="-78"/>
                </a:rPr>
                <a:t>پایگاه داده کلید-مقدار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0400" y="30480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b="1" dirty="0" smtClean="0">
                  <a:cs typeface="B Nazanin" panose="00000400000000000000" pitchFamily="2" charset="-78"/>
                </a:rPr>
                <a:t>پایگاه داده ستونی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5000" y="4267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b="1" dirty="0" smtClean="0">
                  <a:cs typeface="B Nazanin" panose="00000400000000000000" pitchFamily="2" charset="-78"/>
                </a:rPr>
                <a:t>پایگاه داده مبتنی بر گراف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95800" y="36576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b="1" dirty="0" smtClean="0">
                  <a:cs typeface="B Nazanin" panose="00000400000000000000" pitchFamily="2" charset="-78"/>
                </a:rPr>
                <a:t>پایگاه داده سندگرا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3622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581400" y="37338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9530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2484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5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شرکت‌های استفاده کننده از </a:t>
            </a:r>
            <a:r>
              <a:rPr lang="en-US" dirty="0" err="1" smtClean="0"/>
              <a:t>NoSQL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-1094"/>
          <a:stretch>
            <a:fillRect/>
          </a:stretch>
        </p:blipFill>
        <p:spPr bwMode="auto">
          <a:xfrm>
            <a:off x="1136651" y="1295400"/>
            <a:ext cx="686434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6550223"/>
            <a:ext cx="7924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onstantia"/>
              </a:rPr>
              <a:t>© </a:t>
            </a:r>
            <a:r>
              <a:rPr lang="en-US" sz="1400" dirty="0" smtClean="0"/>
              <a:t>Fidelis Cybersecurity, 2014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65867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داده‌های کلید-مقدار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3980362" y="3256462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8416" tIns="198416" rIns="198416" bIns="198416" numCol="1" spcCol="1270" anchor="ctr" anchorCtr="0">
            <a:noAutofit/>
          </a:bodyPr>
          <a:lstStyle/>
          <a:p>
            <a:pPr lvl="0" algn="ctr" defTabSz="9779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2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پایگاه داده </a:t>
            </a:r>
            <a:r>
              <a:rPr lang="en-US" b="1" dirty="0" smtClean="0">
                <a:solidFill>
                  <a:schemeClr val="tx1"/>
                </a:solidFill>
              </a:rPr>
              <a:t>NoSQL</a:t>
            </a:r>
            <a:endParaRPr lang="fa-IR" sz="2200" b="1" kern="1200" dirty="0">
              <a:solidFill>
                <a:schemeClr val="tx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 rot="119043">
            <a:off x="3621196" y="3844523"/>
            <a:ext cx="359652" cy="27295"/>
          </a:xfrm>
          <a:custGeom>
            <a:avLst/>
            <a:gdLst>
              <a:gd name="connsiteX0" fmla="*/ 0 w 359651"/>
              <a:gd name="connsiteY0" fmla="*/ 13647 h 27294"/>
              <a:gd name="connsiteX1" fmla="*/ 359651 w 359651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9651" h="27294">
                <a:moveTo>
                  <a:pt x="359651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3534" tIns="4657" rIns="183535" bIns="4655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362206" y="3200406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FF8F8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کلید-مقدار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Freeform 7"/>
          <p:cNvSpPr/>
          <p:nvPr/>
        </p:nvSpPr>
        <p:spPr>
          <a:xfrm rot="16242066">
            <a:off x="4496829" y="4606523"/>
            <a:ext cx="208577" cy="27295"/>
          </a:xfrm>
          <a:custGeom>
            <a:avLst/>
            <a:gdLst>
              <a:gd name="connsiteX0" fmla="*/ 0 w 208577"/>
              <a:gd name="connsiteY0" fmla="*/ 13647 h 27294"/>
              <a:gd name="connsiteX1" fmla="*/ 208577 w 208577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77" h="27294">
                <a:moveTo>
                  <a:pt x="208577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773" tIns="8433" rIns="111775" bIns="843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962399" y="472440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ستونی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Freeform 9"/>
          <p:cNvSpPr/>
          <p:nvPr/>
        </p:nvSpPr>
        <p:spPr>
          <a:xfrm rot="45954">
            <a:off x="5239770" y="3882619"/>
            <a:ext cx="246698" cy="27294"/>
          </a:xfrm>
          <a:custGeom>
            <a:avLst/>
            <a:gdLst>
              <a:gd name="connsiteX0" fmla="*/ 0 w 246698"/>
              <a:gd name="connsiteY0" fmla="*/ 13647 h 27294"/>
              <a:gd name="connsiteX1" fmla="*/ 246698 w 246698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698" h="27294">
                <a:moveTo>
                  <a:pt x="0" y="13647"/>
                </a:moveTo>
                <a:lnTo>
                  <a:pt x="246698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881" tIns="7480" rIns="129882" bIns="7480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5486401" y="327659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E892EA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سندگرا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 rot="5195367">
            <a:off x="4401326" y="3082525"/>
            <a:ext cx="323383" cy="27294"/>
          </a:xfrm>
          <a:custGeom>
            <a:avLst/>
            <a:gdLst>
              <a:gd name="connsiteX0" fmla="*/ 0 w 323383"/>
              <a:gd name="connsiteY0" fmla="*/ 13647 h 27294"/>
              <a:gd name="connsiteX1" fmla="*/ 323383 w 323383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383" h="27294">
                <a:moveTo>
                  <a:pt x="323383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6306" tIns="5561" rIns="166307" bIns="556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86197" y="1676407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مبتنی بر گراف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933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داده‌ای کلید-مقدار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2577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a-IR" dirty="0" smtClean="0"/>
              <a:t>ذخیره‌سازی مجموعه‌ای از عناصر کلید-مقدار به صورت </a:t>
            </a:r>
            <a:r>
              <a:rPr lang="en-US" b="1" dirty="0" smtClean="0">
                <a:solidFill>
                  <a:srgbClr val="0919AF"/>
                </a:solidFill>
              </a:rPr>
              <a:t>(</a:t>
            </a:r>
            <a:r>
              <a:rPr lang="en-US" b="1" i="1" dirty="0" smtClean="0">
                <a:solidFill>
                  <a:srgbClr val="0919AF"/>
                </a:solidFill>
              </a:rPr>
              <a:t>k</a:t>
            </a:r>
            <a:r>
              <a:rPr lang="en-US" b="1" dirty="0" smtClean="0">
                <a:solidFill>
                  <a:srgbClr val="0919AF"/>
                </a:solidFill>
              </a:rPr>
              <a:t>, </a:t>
            </a:r>
            <a:r>
              <a:rPr lang="en-US" b="1" i="1" dirty="0" smtClean="0">
                <a:solidFill>
                  <a:srgbClr val="0919AF"/>
                </a:solidFill>
              </a:rPr>
              <a:t>v</a:t>
            </a:r>
            <a:r>
              <a:rPr lang="en-US" b="1" dirty="0" smtClean="0">
                <a:solidFill>
                  <a:srgbClr val="0919AF"/>
                </a:solidFill>
              </a:rPr>
              <a:t>)</a:t>
            </a:r>
            <a:r>
              <a:rPr lang="fa-IR" dirty="0" smtClean="0"/>
              <a:t> که در آن </a:t>
            </a:r>
            <a:r>
              <a:rPr lang="en-US" i="1" dirty="0" smtClean="0"/>
              <a:t>k</a:t>
            </a:r>
            <a:r>
              <a:rPr lang="fa-IR" dirty="0" smtClean="0"/>
              <a:t> یک کلید و </a:t>
            </a:r>
            <a:r>
              <a:rPr lang="en-US" i="1" dirty="0" smtClean="0"/>
              <a:t>v</a:t>
            </a:r>
            <a:r>
              <a:rPr lang="fa-IR" dirty="0" smtClean="0"/>
              <a:t> یک مقدار (یک رشته از بایتها) است.</a:t>
            </a:r>
          </a:p>
          <a:p>
            <a:pPr>
              <a:lnSpc>
                <a:spcPct val="150000"/>
              </a:lnSpc>
            </a:pPr>
            <a:r>
              <a:rPr lang="fa-IR" dirty="0" smtClean="0"/>
              <a:t>مقدار </a:t>
            </a:r>
            <a:r>
              <a:rPr lang="en-US" i="1" dirty="0" smtClean="0"/>
              <a:t>v</a:t>
            </a:r>
            <a:r>
              <a:rPr lang="fa-IR" dirty="0" smtClean="0"/>
              <a:t> می‌تواند ساختاری خود-توصیف داشته باشد (مانند </a:t>
            </a:r>
            <a:r>
              <a:rPr lang="en-US" sz="1800" dirty="0" smtClean="0"/>
              <a:t>JSON</a:t>
            </a:r>
            <a:r>
              <a:rPr lang="fa-IR" sz="1800" dirty="0" smtClean="0"/>
              <a:t> </a:t>
            </a:r>
            <a:r>
              <a:rPr lang="fa-IR" dirty="0" smtClean="0"/>
              <a:t>یا </a:t>
            </a:r>
            <a:r>
              <a:rPr lang="en-US" sz="1800" dirty="0" smtClean="0"/>
              <a:t>XML</a:t>
            </a:r>
            <a:r>
              <a:rPr lang="fa-IR" dirty="0" smtClean="0"/>
              <a:t>). در این صورت باید ساختار داده را به صورت رشته‌ای از بایتها </a:t>
            </a:r>
            <a:r>
              <a:rPr lang="fa-IR" b="1" dirty="0" smtClean="0">
                <a:solidFill>
                  <a:srgbClr val="C00000"/>
                </a:solidFill>
              </a:rPr>
              <a:t>سریال‌سازی</a:t>
            </a:r>
            <a:r>
              <a:rPr lang="fa-IR" dirty="0" smtClean="0"/>
              <a:t> و ذخیره نمود.</a:t>
            </a:r>
          </a:p>
          <a:p>
            <a:endParaRPr lang="fa-IR" b="1" dirty="0" smtClean="0">
              <a:solidFill>
                <a:srgbClr val="C00000"/>
              </a:solidFill>
            </a:endParaRPr>
          </a:p>
          <a:p>
            <a:r>
              <a:rPr lang="fa-IR" b="1" dirty="0" smtClean="0">
                <a:solidFill>
                  <a:srgbClr val="C00000"/>
                </a:solidFill>
              </a:rPr>
              <a:t>عملگرها</a:t>
            </a:r>
            <a:r>
              <a:rPr lang="fa-IR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i="1" dirty="0"/>
              <a:t>v</a:t>
            </a:r>
            <a:r>
              <a:rPr lang="en-US" dirty="0"/>
              <a:t> := get (</a:t>
            </a:r>
            <a:r>
              <a:rPr lang="en-US" i="1" dirty="0"/>
              <a:t>k</a:t>
            </a:r>
            <a:r>
              <a:rPr lang="en-US" dirty="0"/>
              <a:t>)</a:t>
            </a:r>
            <a:r>
              <a:rPr lang="fa-IR" dirty="0"/>
              <a:t>  بازیابی</a:t>
            </a:r>
          </a:p>
          <a:p>
            <a:pPr lvl="1"/>
            <a:r>
              <a:rPr lang="en-US" dirty="0"/>
              <a:t>put (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</a:t>
            </a:r>
            <a:r>
              <a:rPr lang="fa-IR" dirty="0"/>
              <a:t>     درج</a:t>
            </a:r>
            <a:endParaRPr lang="en-US" dirty="0"/>
          </a:p>
          <a:p>
            <a:pPr lvl="1"/>
            <a:r>
              <a:rPr lang="en-US" dirty="0"/>
              <a:t>delete</a:t>
            </a:r>
            <a:r>
              <a:rPr lang="en-US" sz="1800" dirty="0"/>
              <a:t> 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)</a:t>
            </a:r>
            <a:r>
              <a:rPr lang="fa-IR" dirty="0"/>
              <a:t>    حذف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09600" y="2971800"/>
            <a:ext cx="2895600" cy="3733800"/>
            <a:chOff x="609600" y="3048000"/>
            <a:chExt cx="2895600" cy="3733800"/>
          </a:xfrm>
        </p:grpSpPr>
        <p:sp>
          <p:nvSpPr>
            <p:cNvPr id="5" name="Rectangle 4"/>
            <p:cNvSpPr/>
            <p:nvPr/>
          </p:nvSpPr>
          <p:spPr>
            <a:xfrm>
              <a:off x="609600" y="3048000"/>
              <a:ext cx="2895600" cy="37338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&lt;</a:t>
              </a:r>
              <a:r>
                <a:rPr lang="en-US" sz="1400" b="1" dirty="0" smtClean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Key= </a:t>
              </a:r>
              <a:r>
                <a:rPr lang="en-US" sz="1400" b="1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StudentID</a:t>
              </a:r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&gt;</a:t>
              </a: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3352800"/>
              <a:ext cx="2514600" cy="327660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16200000" scaled="0"/>
            </a:gra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&lt;</a:t>
              </a:r>
              <a:r>
                <a:rPr lang="en-US" sz="1400" b="1" dirty="0" smtClean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Value= </a:t>
              </a:r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Object&gt;</a:t>
              </a: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14400" y="3733800"/>
              <a:ext cx="19050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Name</a:t>
              </a:r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400" y="4343400"/>
              <a:ext cx="19050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Address</a:t>
              </a:r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400" y="4953000"/>
              <a:ext cx="2209800" cy="152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400" dirty="0" err="1" smtClean="0">
                  <a:latin typeface="Calibri" panose="020F0502020204030204" pitchFamily="34" charset="0"/>
                  <a:cs typeface="Calibri" panose="020F0502020204030204" pitchFamily="34" charset="0"/>
                </a:rPr>
                <a:t>PhoneNumbers</a:t>
              </a:r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 dirty="0" smtClean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5271160"/>
              <a:ext cx="190500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Type</a:t>
              </a:r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800" y="5867400"/>
              <a:ext cx="1905000" cy="457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Number</a:t>
              </a:r>
              <a:endParaRPr lang="fa-IR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8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توزیع و تکرار داده‌ها در پایگاه داده کلید-مقدار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219200"/>
            <a:ext cx="8763000" cy="5257799"/>
          </a:xfrm>
        </p:spPr>
        <p:txBody>
          <a:bodyPr>
            <a:normAutofit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توزیع داده‌ها </a:t>
            </a:r>
            <a:r>
              <a:rPr lang="fa-IR" dirty="0" smtClean="0"/>
              <a:t>در پایگاه داده کلید-مقدار با استفاده از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  <a:r>
              <a:rPr lang="fa-IR" dirty="0" smtClean="0"/>
              <a:t> (مقدار درهم‌سازی شده کلید) انجام می‌شود.</a:t>
            </a:r>
          </a:p>
          <a:p>
            <a:pPr lvl="1"/>
            <a:r>
              <a:rPr lang="fa-IR" dirty="0" smtClean="0"/>
              <a:t>بسته به ظرفیت گره‌ها، چند نقطه به صورت شبه تصادفی روی حلقه برای گره‌ها در نظر گرفته می‌شود.</a:t>
            </a:r>
          </a:p>
          <a:p>
            <a:pPr lvl="1"/>
            <a:r>
              <a:rPr lang="fa-IR" dirty="0" smtClean="0"/>
              <a:t>بسته به اینکه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dirty="0" smtClean="0"/>
              <a:t>)</a:t>
            </a:r>
            <a:r>
              <a:rPr lang="fa-IR" dirty="0" smtClean="0"/>
              <a:t> در چه بازه‌ای بیفتد، گره مربوطه بر روی حلقه (در جهت عقربه‌های ساعت) برای ذخیره‌سازی 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dirty="0" smtClean="0"/>
              <a:t>, </a:t>
            </a:r>
            <a:r>
              <a:rPr lang="en-US" i="1" dirty="0" smtClean="0"/>
              <a:t>v</a:t>
            </a:r>
            <a:r>
              <a:rPr lang="en-US" dirty="0" smtClean="0"/>
              <a:t>)</a:t>
            </a:r>
            <a:r>
              <a:rPr lang="fa-IR" dirty="0" smtClean="0"/>
              <a:t> استفاده می‌شود.</a:t>
            </a:r>
          </a:p>
          <a:p>
            <a:r>
              <a:rPr lang="fa-IR" dirty="0" smtClean="0"/>
              <a:t>در صورت نیاز به </a:t>
            </a:r>
            <a:r>
              <a:rPr lang="fa-IR" b="1" dirty="0" smtClean="0">
                <a:solidFill>
                  <a:srgbClr val="0919AF"/>
                </a:solidFill>
              </a:rPr>
              <a:t>تکرار داده</a:t>
            </a:r>
            <a:r>
              <a:rPr lang="fa-IR" dirty="0" smtClean="0"/>
              <a:t>، کلید-مقدار </a:t>
            </a:r>
            <a:br>
              <a:rPr lang="fa-IR" dirty="0" smtClean="0"/>
            </a:br>
            <a:r>
              <a:rPr lang="fa-IR" dirty="0" smtClean="0"/>
              <a:t>مورد نظر بر روی گره مربوط به خود و چند گره </a:t>
            </a:r>
            <a:br>
              <a:rPr lang="fa-IR" dirty="0" smtClean="0"/>
            </a:br>
            <a:r>
              <a:rPr lang="fa-IR" dirty="0" smtClean="0"/>
              <a:t>متوالی بعدی بر روی حلقه (در جهت عقربه‌های </a:t>
            </a:r>
            <a:br>
              <a:rPr lang="fa-IR" dirty="0" smtClean="0"/>
            </a:br>
            <a:r>
              <a:rPr lang="fa-IR" dirty="0" smtClean="0"/>
              <a:t>ساعت) ذخیره می‌شود.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4648200" cy="354023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876800" y="5105400"/>
            <a:ext cx="3733800" cy="1600200"/>
          </a:xfrm>
          <a:prstGeom prst="wedgeRoundRectCallout">
            <a:avLst>
              <a:gd name="adj1" fmla="val -73788"/>
              <a:gd name="adj2" fmla="val -1529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r>
              <a:rPr lang="fa-IR" dirty="0">
                <a:cs typeface="B Nazanin" panose="00000400000000000000" pitchFamily="2" charset="-78"/>
              </a:rPr>
              <a:t>کلید-مقدارهایی که </a:t>
            </a:r>
            <a:r>
              <a:rPr lang="en-US" sz="1600" i="1" dirty="0">
                <a:cs typeface="B Nazanin" panose="00000400000000000000" pitchFamily="2" charset="-78"/>
              </a:rPr>
              <a:t>h</a:t>
            </a:r>
            <a:r>
              <a:rPr lang="en-US" sz="1600" dirty="0">
                <a:cs typeface="B Nazanin" panose="00000400000000000000" pitchFamily="2" charset="-78"/>
              </a:rPr>
              <a:t>(</a:t>
            </a:r>
            <a:r>
              <a:rPr lang="en-US" sz="1600" i="1" dirty="0">
                <a:cs typeface="B Nazanin" panose="00000400000000000000" pitchFamily="2" charset="-78"/>
              </a:rPr>
              <a:t>k</a:t>
            </a:r>
            <a:r>
              <a:rPr lang="en-US" sz="1600" dirty="0">
                <a:cs typeface="B Nazanin" panose="00000400000000000000" pitchFamily="2" charset="-78"/>
              </a:rPr>
              <a:t>)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آنها نقطه‌ای در بازه </a:t>
            </a:r>
            <a:r>
              <a:rPr lang="en-US" sz="1600" dirty="0">
                <a:cs typeface="B Nazanin" panose="00000400000000000000" pitchFamily="2" charset="-78"/>
              </a:rPr>
              <a:t>Range </a:t>
            </a:r>
            <a:r>
              <a:rPr lang="en-US" sz="1600" dirty="0" smtClean="0">
                <a:cs typeface="B Nazanin" panose="00000400000000000000" pitchFamily="2" charset="-78"/>
              </a:rPr>
              <a:t>2</a:t>
            </a:r>
            <a:r>
              <a:rPr lang="fa-IR" sz="1600" dirty="0" smtClean="0">
                <a:cs typeface="B Nazanin" panose="00000400000000000000" pitchFamily="2" charset="-78"/>
              </a:rPr>
              <a:t> در حلقه </a:t>
            </a:r>
            <a:r>
              <a:rPr lang="fa-IR" dirty="0" smtClean="0">
                <a:cs typeface="B Nazanin" panose="00000400000000000000" pitchFamily="2" charset="-78"/>
              </a:rPr>
              <a:t>باشد</a:t>
            </a:r>
            <a:r>
              <a:rPr lang="fa-IR" dirty="0">
                <a:cs typeface="B Nazanin" panose="00000400000000000000" pitchFamily="2" charset="-78"/>
              </a:rPr>
              <a:t>، بر روی </a:t>
            </a:r>
            <a:r>
              <a:rPr lang="fa-IR" dirty="0" smtClean="0">
                <a:cs typeface="B Nazanin" panose="00000400000000000000" pitchFamily="2" charset="-78"/>
              </a:rPr>
              <a:t>گره </a:t>
            </a:r>
            <a:r>
              <a:rPr lang="en-US" sz="1600" dirty="0" smtClean="0">
                <a:cs typeface="B Nazanin" panose="00000400000000000000" pitchFamily="2" charset="-78"/>
              </a:rPr>
              <a:t>B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ذخیره </a:t>
            </a:r>
            <a:r>
              <a:rPr lang="fa-IR" dirty="0" smtClean="0">
                <a:cs typeface="B Nazanin" panose="00000400000000000000" pitchFamily="2" charset="-78"/>
              </a:rPr>
              <a:t>می‌شوند. تکرار این داده روی گره‌های </a:t>
            </a:r>
            <a:r>
              <a:rPr lang="en-US" sz="1600" dirty="0" smtClean="0">
                <a:cs typeface="B Nazanin" panose="00000400000000000000" pitchFamily="2" charset="-78"/>
              </a:rPr>
              <a:t>C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en-US" sz="1600" dirty="0" smtClean="0">
                <a:cs typeface="B Nazanin" panose="00000400000000000000" pitchFamily="2" charset="-78"/>
              </a:rPr>
              <a:t>A</a:t>
            </a:r>
            <a:r>
              <a:rPr lang="fa-IR" dirty="0" smtClean="0">
                <a:cs typeface="B Nazanin" panose="00000400000000000000" pitchFamily="2" charset="-78"/>
              </a:rPr>
              <a:t> می‌تواند ذخیره شود.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540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مقیاس‌پذیری افقی در پایگاه داده کلید-مقدار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146" y="3367355"/>
            <a:ext cx="3999654" cy="303344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8056"/>
            <a:ext cx="3968751" cy="302274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10000" y="4017107"/>
            <a:ext cx="12954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b="1" dirty="0" smtClean="0">
                <a:cs typeface="B Nazanin" panose="00000400000000000000" pitchFamily="2" charset="-78"/>
              </a:rPr>
              <a:t>اضافه شدن گره </a:t>
            </a:r>
            <a:r>
              <a:rPr lang="en-US" sz="1400" b="1" dirty="0">
                <a:cs typeface="B Nazanin" panose="00000400000000000000" pitchFamily="2" charset="-78"/>
              </a:rPr>
              <a:t>D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28600" y="1219200"/>
            <a:ext cx="8686800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0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 sz="20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8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16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6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با اضافه شدن یک گره جدید (مانند </a:t>
            </a:r>
            <a:r>
              <a:rPr lang="en-US" sz="1800" dirty="0" smtClean="0"/>
              <a:t>D</a:t>
            </a:r>
            <a:r>
              <a:rPr lang="fa-IR" dirty="0" smtClean="0"/>
              <a:t>) چند نقطه روی حلقه (بسته به ظرفیت گره جدید) اضافه می‌شود.</a:t>
            </a:r>
          </a:p>
          <a:p>
            <a:pPr lvl="1"/>
            <a:r>
              <a:rPr lang="fa-IR" dirty="0" smtClean="0"/>
              <a:t>بازه‌هایی از مقادیر درهم‌سازی شده کلیدها به گره جدید منتسب می‌شود. </a:t>
            </a:r>
          </a:p>
          <a:p>
            <a:pPr lvl="1"/>
            <a:r>
              <a:rPr lang="fa-IR" dirty="0" smtClean="0"/>
              <a:t>بخشی از کلید-مقدارها از گره‌های موجود به گره جدید منتقل می‌شوند.</a:t>
            </a:r>
          </a:p>
        </p:txBody>
      </p:sp>
    </p:spTree>
    <p:extLst>
      <p:ext uri="{BB962C8B-B14F-4D97-AF65-F5344CB8AC3E}">
        <p14:creationId xmlns:p14="http://schemas.microsoft.com/office/powerpoint/2010/main" val="206616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ويژگیهای پایگاه‌داده‌های کلید-مقدار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b="1" dirty="0" smtClean="0">
                <a:solidFill>
                  <a:srgbClr val="008000"/>
                </a:solidFill>
              </a:rPr>
              <a:t>مزایا</a:t>
            </a:r>
          </a:p>
          <a:p>
            <a:pPr lvl="1"/>
            <a:r>
              <a:rPr lang="fa-IR" dirty="0" smtClean="0"/>
              <a:t>سرعت بالا</a:t>
            </a:r>
          </a:p>
          <a:p>
            <a:pPr lvl="1"/>
            <a:r>
              <a:rPr lang="fa-IR" dirty="0" smtClean="0"/>
              <a:t>بسیار مقیاس‌پذیر</a:t>
            </a:r>
          </a:p>
          <a:p>
            <a:pPr lvl="1"/>
            <a:r>
              <a:rPr lang="fa-IR" dirty="0" smtClean="0"/>
              <a:t>مدل ساده</a:t>
            </a:r>
          </a:p>
          <a:p>
            <a:pPr lvl="1"/>
            <a:r>
              <a:rPr lang="fa-IR" dirty="0" smtClean="0"/>
              <a:t>توزیع پذیر افقی</a:t>
            </a:r>
          </a:p>
          <a:p>
            <a:r>
              <a:rPr lang="fa-IR" b="1" dirty="0" smtClean="0">
                <a:solidFill>
                  <a:srgbClr val="C00000"/>
                </a:solidFill>
              </a:rPr>
              <a:t>معایب</a:t>
            </a:r>
          </a:p>
          <a:p>
            <a:pPr lvl="1"/>
            <a:r>
              <a:rPr lang="fa-IR" dirty="0" smtClean="0"/>
              <a:t>بسیاری از ساختارهای داده را نمی‌توان با زوج کلید-مقدار مدل کرد.</a:t>
            </a:r>
          </a:p>
          <a:p>
            <a:pPr lvl="1"/>
            <a:r>
              <a:rPr lang="fa-IR" dirty="0" smtClean="0"/>
              <a:t>برای پرس‌وجوهای پیچیده و حاوی عملگر تجمیع، مناسب نیست.</a:t>
            </a:r>
          </a:p>
          <a:p>
            <a:pPr lvl="1"/>
            <a:endParaRPr lang="fa-IR" dirty="0" smtClean="0"/>
          </a:p>
          <a:p>
            <a:pPr lvl="1"/>
            <a:endParaRPr lang="fa-IR" dirty="0" smtClean="0"/>
          </a:p>
          <a:p>
            <a:pPr lvl="1"/>
            <a:endParaRPr lang="fa-I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پایگاه‌داده‌های سندگرا</a:t>
            </a:r>
            <a:endParaRPr lang="fa-IR" dirty="0"/>
          </a:p>
        </p:txBody>
      </p:sp>
      <p:sp>
        <p:nvSpPr>
          <p:cNvPr id="8" name="Freeform 7"/>
          <p:cNvSpPr/>
          <p:nvPr/>
        </p:nvSpPr>
        <p:spPr>
          <a:xfrm>
            <a:off x="3980362" y="3256462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8416" tIns="198416" rIns="198416" bIns="198416" numCol="1" spcCol="1270" anchor="ctr" anchorCtr="0">
            <a:noAutofit/>
          </a:bodyPr>
          <a:lstStyle/>
          <a:p>
            <a:pPr lvl="0" algn="ctr" defTabSz="9779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پایگاه داده </a:t>
            </a:r>
            <a:r>
              <a:rPr lang="en-US" b="1" dirty="0">
                <a:solidFill>
                  <a:schemeClr val="tx1"/>
                </a:solidFill>
              </a:rPr>
              <a:t>NoSQL</a:t>
            </a:r>
            <a:endParaRPr lang="fa-IR" b="1" dirty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19043">
            <a:off x="3621196" y="3844523"/>
            <a:ext cx="359652" cy="27295"/>
          </a:xfrm>
          <a:custGeom>
            <a:avLst/>
            <a:gdLst>
              <a:gd name="connsiteX0" fmla="*/ 0 w 359651"/>
              <a:gd name="connsiteY0" fmla="*/ 13647 h 27294"/>
              <a:gd name="connsiteX1" fmla="*/ 359651 w 359651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9651" h="27294">
                <a:moveTo>
                  <a:pt x="359651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3534" tIns="4657" rIns="183535" bIns="4655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362206" y="3200406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FF8F8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کلید-مقدار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Freeform 10"/>
          <p:cNvSpPr/>
          <p:nvPr/>
        </p:nvSpPr>
        <p:spPr>
          <a:xfrm rot="16242066">
            <a:off x="4496829" y="4606523"/>
            <a:ext cx="208577" cy="27295"/>
          </a:xfrm>
          <a:custGeom>
            <a:avLst/>
            <a:gdLst>
              <a:gd name="connsiteX0" fmla="*/ 0 w 208577"/>
              <a:gd name="connsiteY0" fmla="*/ 13647 h 27294"/>
              <a:gd name="connsiteX1" fmla="*/ 208577 w 208577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77" h="27294">
                <a:moveTo>
                  <a:pt x="208577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773" tIns="8433" rIns="111775" bIns="843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962399" y="472440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ستونی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Freeform 12"/>
          <p:cNvSpPr/>
          <p:nvPr/>
        </p:nvSpPr>
        <p:spPr>
          <a:xfrm rot="45954">
            <a:off x="5239770" y="3882619"/>
            <a:ext cx="246698" cy="27294"/>
          </a:xfrm>
          <a:custGeom>
            <a:avLst/>
            <a:gdLst>
              <a:gd name="connsiteX0" fmla="*/ 0 w 246698"/>
              <a:gd name="connsiteY0" fmla="*/ 13647 h 27294"/>
              <a:gd name="connsiteX1" fmla="*/ 246698 w 246698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698" h="27294">
                <a:moveTo>
                  <a:pt x="0" y="13647"/>
                </a:moveTo>
                <a:lnTo>
                  <a:pt x="246698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881" tIns="7480" rIns="129882" bIns="7480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486401" y="327659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E892EA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سندگرا</a:t>
            </a:r>
            <a:endParaRPr lang="fa-IR" sz="14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Freeform 14"/>
          <p:cNvSpPr/>
          <p:nvPr/>
        </p:nvSpPr>
        <p:spPr>
          <a:xfrm rot="5195367">
            <a:off x="4401326" y="3082525"/>
            <a:ext cx="323383" cy="27294"/>
          </a:xfrm>
          <a:custGeom>
            <a:avLst/>
            <a:gdLst>
              <a:gd name="connsiteX0" fmla="*/ 0 w 323383"/>
              <a:gd name="connsiteY0" fmla="*/ 13647 h 27294"/>
              <a:gd name="connsiteX1" fmla="*/ 323383 w 323383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383" h="27294">
                <a:moveTo>
                  <a:pt x="323383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6306" tIns="5561" rIns="166307" bIns="556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886197" y="1676407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مبتنی بر گراف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8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داده‌ای سندگرا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a-IR" sz="2400" dirty="0" smtClean="0"/>
              <a:t>داده به شکل </a:t>
            </a:r>
            <a:r>
              <a:rPr lang="fa-IR" sz="2400" b="1" dirty="0" smtClean="0">
                <a:solidFill>
                  <a:srgbClr val="0919AF"/>
                </a:solidFill>
              </a:rPr>
              <a:t>سند</a:t>
            </a:r>
            <a:r>
              <a:rPr lang="fa-IR" sz="2400" b="1" dirty="0">
                <a:solidFill>
                  <a:srgbClr val="0919AF"/>
                </a:solidFill>
              </a:rPr>
              <a:t> </a:t>
            </a:r>
            <a:r>
              <a:rPr lang="fa-IR" sz="2400" b="1" dirty="0" smtClean="0">
                <a:solidFill>
                  <a:srgbClr val="0919AF"/>
                </a:solidFill>
              </a:rPr>
              <a:t>خود-توصیف‌گر</a:t>
            </a:r>
            <a:r>
              <a:rPr lang="fa-IR" sz="2400" dirty="0" smtClean="0"/>
              <a:t> (</a:t>
            </a:r>
            <a:r>
              <a:rPr lang="en-US" dirty="0" smtClean="0"/>
              <a:t>self-descriptive</a:t>
            </a:r>
            <a:r>
              <a:rPr lang="fa-IR" sz="2400" dirty="0" smtClean="0"/>
              <a:t>) ذخیره می‌شود.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به شکل استاندارد </a:t>
            </a:r>
            <a:r>
              <a:rPr lang="en-US" sz="1800" dirty="0" smtClean="0"/>
              <a:t>JSON</a:t>
            </a:r>
            <a:r>
              <a:rPr lang="fa-IR" dirty="0" smtClean="0"/>
              <a:t>، </a:t>
            </a:r>
            <a:r>
              <a:rPr lang="en-US" sz="1800" dirty="0" smtClean="0"/>
              <a:t>XML</a:t>
            </a:r>
            <a:r>
              <a:rPr lang="fa-IR" sz="1800" dirty="0" smtClean="0"/>
              <a:t> </a:t>
            </a:r>
            <a:r>
              <a:rPr lang="fa-IR" sz="2200" dirty="0" smtClean="0"/>
              <a:t>و</a:t>
            </a:r>
            <a:r>
              <a:rPr lang="fa-IR" dirty="0" smtClean="0"/>
              <a:t> . . .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فاقد شِمای از پیش‌تعریف شده است.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انعطاف‌پذیر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کاهش فضای ذخیره‌سازی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ذخیره قسمت‌های غیرتهی و مهم</a:t>
            </a:r>
          </a:p>
          <a:p>
            <a:pPr>
              <a:lnSpc>
                <a:spcPct val="150000"/>
              </a:lnSpc>
            </a:pPr>
            <a:endParaRPr lang="fa-IR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فهرست مطالب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a-IR" sz="2800" b="1" dirty="0" smtClean="0">
                <a:solidFill>
                  <a:srgbClr val="0919AF"/>
                </a:solidFill>
              </a:rPr>
              <a:t>پیدایش </a:t>
            </a:r>
            <a:r>
              <a:rPr lang="fa-IR" sz="2800" b="1" dirty="0">
                <a:solidFill>
                  <a:srgbClr val="0919AF"/>
                </a:solidFill>
              </a:rPr>
              <a:t>پایگاه‌های داده‌ی </a:t>
            </a:r>
            <a:r>
              <a:rPr lang="en-US" sz="2400" b="1" dirty="0" err="1">
                <a:solidFill>
                  <a:srgbClr val="0919AF"/>
                </a:solidFill>
              </a:rPr>
              <a:t>NoSQL</a:t>
            </a:r>
            <a:endParaRPr lang="fa-IR" sz="2800" b="1" dirty="0" smtClean="0">
              <a:solidFill>
                <a:srgbClr val="0919AF"/>
              </a:solidFill>
            </a:endParaRPr>
          </a:p>
          <a:p>
            <a:pPr algn="r">
              <a:lnSpc>
                <a:spcPct val="170000"/>
              </a:lnSpc>
            </a:pP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</a:rPr>
              <a:t>تفاوت پایگاه‌های داده‌ی رابطه‌ای و غیر رابطه‌ای 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NoSQL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</a:rPr>
              <a:t>انواع مدل‌های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داده‌ی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NoSQL</a:t>
            </a:r>
            <a:endParaRPr lang="fa-IR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کلید-مقدار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Key-Value Store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سندگرا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Document 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ستونی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Column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a-IR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مبتنی </a:t>
            </a:r>
            <a:r>
              <a:rPr lang="fa-IR" sz="2200" dirty="0">
                <a:solidFill>
                  <a:schemeClr val="bg1">
                    <a:lumMod val="75000"/>
                  </a:schemeClr>
                </a:solidFill>
              </a:rPr>
              <a:t>بر </a:t>
            </a: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گراف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داده‌ای سندگرا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5105400" y="1676400"/>
            <a:ext cx="3124200" cy="434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&lt;?xml version=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1.0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&lt;student&gt;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&lt;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 Ali &lt;/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&lt;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Mohseni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&lt;/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&lt;address&gt;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&lt;street&gt; 21 2nd street &lt;/street&gt;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&lt;city&gt; 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tehran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&lt;/city&gt;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&lt;/address&gt;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&lt;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phoneNumbers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&lt;phone&gt;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&lt;type&gt; home &lt;/type&gt;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&lt;number&gt; 02177665544 &lt;/number&gt;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&lt;/phone&gt;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&lt;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phone&gt;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&lt;type&gt;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mobile &lt;/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type&gt;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&lt;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number&gt; 91234567890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&lt;/number&gt;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&lt;/phone&gt;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&lt;/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phoneNumbers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&lt;/student&gt;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0400" y="5715000"/>
            <a:ext cx="685800" cy="228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latin typeface="Franklin Gothic Heavy" panose="020B0903020102020204" pitchFamily="34" charset="0"/>
              </a:rPr>
              <a:t>XML</a:t>
            </a:r>
            <a:endParaRPr lang="en-US" sz="1200" dirty="0">
              <a:latin typeface="Franklin Gothic Heavy" panose="020B0903020102020204" pitchFamily="34" charset="0"/>
            </a:endParaRPr>
          </a:p>
        </p:txBody>
      </p:sp>
      <p:sp>
        <p:nvSpPr>
          <p:cNvPr id="10" name="Folded Corner 9"/>
          <p:cNvSpPr/>
          <p:nvPr/>
        </p:nvSpPr>
        <p:spPr>
          <a:xfrm>
            <a:off x="914400" y="1676400"/>
            <a:ext cx="3200400" cy="434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0" bIns="0" rtlCol="0" anchor="ctr"/>
          <a:lstStyle/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Ali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lastName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Mohseni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street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21 2nd street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city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tehran</a:t>
            </a:r>
            <a:r>
              <a:rPr lang="en-US" sz="1200" dirty="0">
                <a:cs typeface="Times New Roman"/>
              </a:rPr>
              <a:t>ꞌꞌ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},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phoneNumbers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{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02177665544</a:t>
            </a:r>
            <a:r>
              <a:rPr lang="en-US" sz="1200" dirty="0">
                <a:cs typeface="Times New Roman"/>
              </a:rPr>
              <a:t>ꞌꞌ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},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{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mobile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           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sz="1200" dirty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 smtClean="0">
                <a:cs typeface="Times New Roman"/>
              </a:rPr>
              <a:t>ꞌꞌ</a:t>
            </a:r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091234567890</a:t>
            </a:r>
            <a:r>
              <a:rPr lang="en-US" sz="1200" dirty="0">
                <a:cs typeface="Times New Roman"/>
              </a:rPr>
              <a:t>ꞌꞌ</a:t>
            </a:r>
            <a:endParaRPr lang="en-US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}</a:t>
            </a:r>
          </a:p>
          <a:p>
            <a:r>
              <a:rPr lang="en-US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]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95600" y="5715000"/>
            <a:ext cx="685800" cy="2286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latin typeface="Franklin Gothic Heavy" panose="020B0903020102020204" pitchFamily="34" charset="0"/>
              </a:rPr>
              <a:t>JSON</a:t>
            </a:r>
            <a:endParaRPr lang="en-US" sz="1200" dirty="0"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2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داده‌ای سندگرا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سند (</a:t>
            </a:r>
            <a:r>
              <a:rPr lang="en-US" sz="2200" b="1" dirty="0" err="1" smtClean="0">
                <a:solidFill>
                  <a:srgbClr val="0919AF"/>
                </a:solidFill>
              </a:rPr>
              <a:t>ducument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داده خودتوصیف‌گر</a:t>
            </a:r>
          </a:p>
          <a:p>
            <a:pPr>
              <a:lnSpc>
                <a:spcPct val="20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مجموعه (</a:t>
            </a:r>
            <a:r>
              <a:rPr lang="en-US" sz="2200" b="1" dirty="0" smtClean="0">
                <a:solidFill>
                  <a:srgbClr val="0919AF"/>
                </a:solidFill>
              </a:rPr>
              <a:t>collection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مجموعه‌ای از اسناد مشابه 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ممکن است دارای شماهای مختلفی باشند.</a:t>
            </a:r>
          </a:p>
          <a:p>
            <a:pPr>
              <a:lnSpc>
                <a:spcPct val="200000"/>
              </a:lnSpc>
            </a:pPr>
            <a:r>
              <a:rPr lang="fa-IR" sz="2200" dirty="0" smtClean="0"/>
              <a:t>اسناد به عنوان مقدار در پایگاه داده</a:t>
            </a:r>
            <a:r>
              <a:rPr lang="fa-IR" sz="2200" dirty="0"/>
              <a:t>‌</a:t>
            </a:r>
            <a:r>
              <a:rPr lang="fa-IR" sz="2200" dirty="0" smtClean="0"/>
              <a:t>های کلید-مقدار می‌توانند ذخیره شوند.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به شکلی که مقدار آن ساختار مشخصی دارد و بر روی آن می‌توان جستجو کرد.</a:t>
            </a:r>
            <a:endParaRPr lang="fa-IR" sz="2200" dirty="0"/>
          </a:p>
        </p:txBody>
      </p:sp>
    </p:spTree>
    <p:extLst>
      <p:ext uri="{BB962C8B-B14F-4D97-AF65-F5344CB8AC3E}">
        <p14:creationId xmlns:p14="http://schemas.microsoft.com/office/powerpoint/2010/main" val="40963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سندگرا -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a-IR" dirty="0" smtClean="0"/>
              <a:t>مستندات در قالب </a:t>
            </a:r>
            <a:r>
              <a:rPr lang="en-US" sz="1800" dirty="0" smtClean="0"/>
              <a:t>BSON</a:t>
            </a:r>
            <a:r>
              <a:rPr lang="en-US" sz="1800" dirty="0"/>
              <a:t> </a:t>
            </a:r>
            <a:r>
              <a:rPr lang="en-US" sz="1800" dirty="0" smtClean="0"/>
              <a:t>(Binary JSON)</a:t>
            </a:r>
            <a:r>
              <a:rPr lang="fa-IR" sz="1800" dirty="0" smtClean="0"/>
              <a:t> </a:t>
            </a:r>
            <a:r>
              <a:rPr lang="fa-IR" dirty="0" smtClean="0"/>
              <a:t>ذخیره می‌شوند.</a:t>
            </a:r>
          </a:p>
          <a:p>
            <a:pPr lvl="1">
              <a:lnSpc>
                <a:spcPct val="200000"/>
              </a:lnSpc>
            </a:pPr>
            <a:r>
              <a:rPr lang="en-US" sz="1800" dirty="0" smtClean="0"/>
              <a:t>BSON</a:t>
            </a:r>
            <a:r>
              <a:rPr lang="fa-IR" sz="1800" dirty="0" smtClean="0"/>
              <a:t> </a:t>
            </a:r>
            <a:r>
              <a:rPr lang="fa-IR" dirty="0" smtClean="0"/>
              <a:t>دارای نوع‌داده‌های بیشتر و کارایی بهترنسبت به </a:t>
            </a:r>
            <a:r>
              <a:rPr lang="en-US" sz="1800" dirty="0" smtClean="0"/>
              <a:t>JSON</a:t>
            </a:r>
            <a:r>
              <a:rPr lang="fa-IR" sz="1800" dirty="0" smtClean="0"/>
              <a:t> </a:t>
            </a:r>
            <a:r>
              <a:rPr lang="fa-IR" dirty="0" smtClean="0"/>
              <a:t>است.</a:t>
            </a:r>
          </a:p>
          <a:p>
            <a:pPr>
              <a:lnSpc>
                <a:spcPct val="200000"/>
              </a:lnSpc>
            </a:pPr>
            <a:r>
              <a:rPr lang="fa-IR" dirty="0" smtClean="0"/>
              <a:t>در هر مجموعه (</a:t>
            </a:r>
            <a:r>
              <a:rPr lang="en-US" sz="1800" dirty="0" smtClean="0"/>
              <a:t>collection</a:t>
            </a:r>
            <a:r>
              <a:rPr lang="fa-IR" dirty="0" smtClean="0"/>
              <a:t>)، تعدادی سند (</a:t>
            </a:r>
            <a:r>
              <a:rPr lang="en-US" sz="1800" dirty="0" smtClean="0"/>
              <a:t>document</a:t>
            </a:r>
            <a:r>
              <a:rPr lang="fa-IR" dirty="0" smtClean="0"/>
              <a:t>) ذخیره می‌شود.</a:t>
            </a:r>
          </a:p>
          <a:p>
            <a:pPr>
              <a:lnSpc>
                <a:spcPct val="200000"/>
              </a:lnSpc>
            </a:pPr>
            <a:r>
              <a:rPr lang="fa-IR" dirty="0" smtClean="0"/>
              <a:t>هر سند دارای </a:t>
            </a:r>
            <a:r>
              <a:rPr lang="fa-IR" sz="1900" b="1" dirty="0" smtClean="0">
                <a:solidFill>
                  <a:srgbClr val="C00000"/>
                </a:solidFill>
              </a:rPr>
              <a:t>شناسه منحصر به فردی (</a:t>
            </a:r>
            <a:r>
              <a:rPr lang="en-US" sz="1900" b="1" dirty="0" smtClean="0">
                <a:solidFill>
                  <a:srgbClr val="C00000"/>
                </a:solidFill>
              </a:rPr>
              <a:t>_id</a:t>
            </a:r>
            <a:r>
              <a:rPr lang="fa-IR" sz="1900" b="1" dirty="0" smtClean="0">
                <a:solidFill>
                  <a:srgbClr val="C00000"/>
                </a:solidFill>
              </a:rPr>
              <a:t>) به عنوان کلید </a:t>
            </a:r>
            <a:r>
              <a:rPr lang="fa-IR" dirty="0" smtClean="0"/>
              <a:t>است که به صورت خودکار بر روی آن شاخص درهم‌ساز</a:t>
            </a:r>
            <a:r>
              <a:rPr lang="fa-IR" dirty="0"/>
              <a:t>ی</a:t>
            </a:r>
            <a:r>
              <a:rPr lang="fa-IR" dirty="0" smtClean="0"/>
              <a:t> (مشابه آنچه در پایگاه داده کلید-مقدار بیان شد) ایجاد می‌شود.</a:t>
            </a:r>
          </a:p>
          <a:p>
            <a:pPr lvl="1">
              <a:lnSpc>
                <a:spcPct val="200000"/>
              </a:lnSpc>
            </a:pPr>
            <a:r>
              <a:rPr lang="fa-IR" dirty="0" smtClean="0"/>
              <a:t>در صورت عدم درج شناسه برای یک سند، سیستم به صورت خودکار رشته‌ای را به عنوان کلید برای آن تولید و ثبت می‌کند.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b="1" dirty="0" smtClean="0">
                <a:solidFill>
                  <a:srgbClr val="0919AF"/>
                </a:solidFill>
              </a:rPr>
              <a:t>ایجاد پایگاه داده و ایجاد یک مجموعه</a:t>
            </a:r>
          </a:p>
          <a:p>
            <a:pPr marL="0" indent="0" algn="l" rtl="0">
              <a:buNone/>
            </a:pPr>
            <a:r>
              <a:rPr lang="en-US" sz="1800" b="1" dirty="0" smtClean="0"/>
              <a:t>use</a:t>
            </a:r>
            <a:r>
              <a:rPr lang="en-US" sz="1800" dirty="0" smtClean="0"/>
              <a:t>  </a:t>
            </a:r>
            <a:r>
              <a:rPr lang="en-US" sz="1800" dirty="0" err="1" smtClean="0"/>
              <a:t>myNewDB</a:t>
            </a:r>
            <a:endParaRPr lang="en-US" sz="1800" dirty="0"/>
          </a:p>
          <a:p>
            <a:pPr marL="0" indent="0" algn="l" rtl="0">
              <a:buNone/>
            </a:pPr>
            <a:r>
              <a:rPr lang="en-US" sz="1800" b="1" dirty="0" err="1" smtClean="0"/>
              <a:t>db.createCollection</a:t>
            </a:r>
            <a:r>
              <a:rPr lang="en-US" sz="1800" b="1" dirty="0" smtClean="0"/>
              <a:t>(</a:t>
            </a:r>
            <a:r>
              <a:rPr lang="en-US" sz="1800" dirty="0" smtClean="0"/>
              <a:t>&lt;name&gt;: {options}</a:t>
            </a:r>
            <a:r>
              <a:rPr lang="en-US" sz="1800" b="1" dirty="0" smtClean="0"/>
              <a:t>)</a:t>
            </a:r>
            <a:endParaRPr lang="fa-IR" sz="1800" b="1" dirty="0"/>
          </a:p>
          <a:p>
            <a:pPr marL="0" indent="0">
              <a:buNone/>
            </a:pPr>
            <a:endParaRPr lang="fa-IR" dirty="0" smtClean="0"/>
          </a:p>
          <a:p>
            <a:pPr marL="0" indent="0" algn="l" rtl="0">
              <a:buNone/>
            </a:pPr>
            <a:r>
              <a:rPr lang="en-US" sz="1800" b="1" dirty="0" err="1" smtClean="0"/>
              <a:t>db.createCollection</a:t>
            </a:r>
            <a:r>
              <a:rPr lang="en-US" sz="1800" b="1" dirty="0" smtClean="0"/>
              <a:t>(</a:t>
            </a:r>
            <a:r>
              <a:rPr lang="en-US" sz="1800" dirty="0" smtClean="0"/>
              <a:t>“project”, </a:t>
            </a:r>
            <a:r>
              <a:rPr lang="en-US" sz="1800" dirty="0"/>
              <a:t>{ capped : true, size : </a:t>
            </a:r>
            <a:r>
              <a:rPr lang="en-US" sz="1800" dirty="0" smtClean="0"/>
              <a:t>1310720, </a:t>
            </a:r>
            <a:r>
              <a:rPr lang="en-US" sz="1800" dirty="0"/>
              <a:t>max : </a:t>
            </a:r>
            <a:r>
              <a:rPr lang="en-US" sz="1800" dirty="0" smtClean="0"/>
              <a:t>500} </a:t>
            </a:r>
            <a:r>
              <a:rPr lang="en-US" sz="1800" b="1" dirty="0" smtClean="0"/>
              <a:t>)</a:t>
            </a:r>
          </a:p>
          <a:p>
            <a:pPr marL="0" indent="0" algn="l" rtl="0">
              <a:buNone/>
            </a:pPr>
            <a:r>
              <a:rPr lang="en-US" sz="1800" b="1" dirty="0" err="1"/>
              <a:t>db.createCollection</a:t>
            </a:r>
            <a:r>
              <a:rPr lang="en-US" sz="1800" b="1" dirty="0"/>
              <a:t>(</a:t>
            </a:r>
            <a:r>
              <a:rPr lang="en-US" sz="1800" dirty="0"/>
              <a:t>“worker”, { capped : true, size : 5242880, max : 2000 } </a:t>
            </a:r>
            <a:r>
              <a:rPr lang="en-US" sz="1800" b="1" dirty="0" smtClean="0"/>
              <a:t>)</a:t>
            </a:r>
            <a:endParaRPr lang="en-US" sz="1800" dirty="0"/>
          </a:p>
          <a:p>
            <a:pPr marL="569913" lvl="1" indent="-284163"/>
            <a:r>
              <a:rPr lang="fa-IR" dirty="0" smtClean="0"/>
              <a:t>اگر پایگاه داده </a:t>
            </a:r>
            <a:r>
              <a:rPr lang="en-US" sz="1800" dirty="0" err="1" smtClean="0"/>
              <a:t>myNewDB</a:t>
            </a:r>
            <a:r>
              <a:rPr lang="fa-IR" sz="1800" dirty="0" smtClean="0"/>
              <a:t> </a:t>
            </a:r>
            <a:r>
              <a:rPr lang="fa-IR" dirty="0" smtClean="0"/>
              <a:t>وجود نداشته </a:t>
            </a:r>
            <a:r>
              <a:rPr lang="fa-IR" dirty="0"/>
              <a:t>باشد</a:t>
            </a:r>
            <a:r>
              <a:rPr lang="fa-IR" dirty="0" smtClean="0"/>
              <a:t>، ابتدا پایگاه داده را ایجاد می‌نماید و سپس مجموعه‌ها را ایجاد می‌نماید.</a:t>
            </a:r>
          </a:p>
          <a:p>
            <a:pPr marL="569913" lvl="1" indent="-284163"/>
            <a:r>
              <a:rPr lang="fa-IR" dirty="0" smtClean="0"/>
              <a:t>با پارامتر </a:t>
            </a:r>
            <a:r>
              <a:rPr lang="en-US" sz="1800" dirty="0" smtClean="0"/>
              <a:t>capped</a:t>
            </a:r>
            <a:r>
              <a:rPr lang="fa-IR" sz="1800" dirty="0" smtClean="0"/>
              <a:t> </a:t>
            </a:r>
            <a:r>
              <a:rPr lang="fa-IR" dirty="0" smtClean="0"/>
              <a:t>می‌توان بر روی اندازه </a:t>
            </a:r>
            <a:r>
              <a:rPr lang="fa-IR" dirty="0"/>
              <a:t>(</a:t>
            </a:r>
            <a:r>
              <a:rPr lang="en-US" sz="1800" dirty="0"/>
              <a:t>size</a:t>
            </a:r>
            <a:r>
              <a:rPr lang="fa-IR" dirty="0"/>
              <a:t>) مجموعه و </a:t>
            </a:r>
            <a:r>
              <a:rPr lang="fa-IR" dirty="0" smtClean="0"/>
              <a:t>حداکثر تعداد اسناد </a:t>
            </a:r>
            <a:r>
              <a:rPr lang="fa-IR" dirty="0"/>
              <a:t>(</a:t>
            </a:r>
            <a:r>
              <a:rPr lang="en-US" sz="1800" dirty="0"/>
              <a:t>max</a:t>
            </a:r>
            <a:r>
              <a:rPr lang="fa-IR" dirty="0"/>
              <a:t>) در </a:t>
            </a:r>
            <a:r>
              <a:rPr lang="fa-IR" dirty="0" smtClean="0"/>
              <a:t>مجموعه</a:t>
            </a:r>
            <a:r>
              <a:rPr lang="fa-IR" dirty="0"/>
              <a:t>،</a:t>
            </a:r>
            <a:r>
              <a:rPr lang="fa-IR" dirty="0" smtClean="0"/>
              <a:t> محدودیت تعریف کرد.</a:t>
            </a:r>
            <a:endParaRPr lang="en-US" dirty="0"/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8194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8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درج سند (تک یا گروهی) در مجموعه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.insertOne</a:t>
            </a:r>
            <a:r>
              <a:rPr lang="en-US" sz="1750" b="1" dirty="0" smtClean="0"/>
              <a:t>( </a:t>
            </a:r>
            <a:r>
              <a:rPr lang="en-US" sz="1750" dirty="0" smtClean="0"/>
              <a:t>document,</a:t>
            </a:r>
            <a:r>
              <a:rPr lang="en-US" sz="1750" b="1" dirty="0" smtClean="0"/>
              <a:t> {</a:t>
            </a:r>
            <a:r>
              <a:rPr lang="en-US" sz="1750" dirty="0" err="1" smtClean="0"/>
              <a:t>writeConcern</a:t>
            </a:r>
            <a:r>
              <a:rPr lang="en-US" sz="1750" dirty="0" smtClean="0"/>
              <a:t>: </a:t>
            </a:r>
            <a:r>
              <a:rPr lang="en-US" sz="1750" dirty="0" err="1" smtClean="0"/>
              <a:t>optionsDocument</a:t>
            </a:r>
            <a:r>
              <a:rPr lang="en-US" sz="1750" b="1" dirty="0" smtClean="0"/>
              <a:t>} )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.insertMany</a:t>
            </a:r>
            <a:r>
              <a:rPr lang="en-US" sz="1750" b="1" dirty="0" smtClean="0"/>
              <a:t>( [</a:t>
            </a:r>
            <a:r>
              <a:rPr lang="en-US" sz="1750" dirty="0"/>
              <a:t>document1, document2, …]</a:t>
            </a:r>
            <a:r>
              <a:rPr lang="en-US" sz="1750" b="1" dirty="0"/>
              <a:t>, </a:t>
            </a:r>
            <a:r>
              <a:rPr lang="en-US" sz="1750" b="1" dirty="0" smtClean="0"/>
              <a:t>{</a:t>
            </a:r>
            <a:r>
              <a:rPr lang="en-US" sz="1750" dirty="0" err="1" smtClean="0"/>
              <a:t>writeConcern</a:t>
            </a:r>
            <a:r>
              <a:rPr lang="en-US" sz="1750" dirty="0"/>
              <a:t>: </a:t>
            </a:r>
            <a:r>
              <a:rPr lang="en-US" sz="1750" dirty="0" err="1" smtClean="0"/>
              <a:t>optionsDocument</a:t>
            </a:r>
            <a:r>
              <a:rPr lang="en-US" sz="1750" b="1" dirty="0" smtClean="0"/>
              <a:t>} )</a:t>
            </a:r>
            <a:endParaRPr lang="fa-IR" sz="1750" b="1" dirty="0"/>
          </a:p>
          <a:p>
            <a:pPr marL="0" indent="0">
              <a:buNone/>
            </a:pPr>
            <a:endParaRPr lang="fa-IR" dirty="0" smtClean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.insertOne</a:t>
            </a:r>
            <a:r>
              <a:rPr lang="en-US" sz="1750" b="1" dirty="0" smtClean="0"/>
              <a:t>( </a:t>
            </a:r>
            <a:r>
              <a:rPr lang="en-US" sz="1750" dirty="0" smtClean="0"/>
              <a:t>{_id: </a:t>
            </a:r>
            <a:r>
              <a:rPr lang="en-US" sz="1750" dirty="0"/>
              <a:t>"</a:t>
            </a:r>
            <a:r>
              <a:rPr lang="en-US" sz="1750" dirty="0" smtClean="0"/>
              <a:t>P1</a:t>
            </a:r>
            <a:r>
              <a:rPr lang="en-US" sz="1750" dirty="0"/>
              <a:t>"</a:t>
            </a:r>
            <a:r>
              <a:rPr lang="en-US" sz="1750" dirty="0" smtClean="0"/>
              <a:t>,  </a:t>
            </a:r>
            <a:r>
              <a:rPr lang="en-US" sz="1750" dirty="0" err="1" smtClean="0"/>
              <a:t>Pname</a:t>
            </a:r>
            <a:r>
              <a:rPr lang="en-US" sz="1750" dirty="0" smtClean="0"/>
              <a:t>: </a:t>
            </a:r>
            <a:r>
              <a:rPr lang="en-US" sz="1750" dirty="0"/>
              <a:t>"</a:t>
            </a:r>
            <a:r>
              <a:rPr lang="en-US" sz="1750" dirty="0" err="1" smtClean="0"/>
              <a:t>ProductX</a:t>
            </a:r>
            <a:r>
              <a:rPr lang="en-US" sz="1750" dirty="0" smtClean="0"/>
              <a:t>",  </a:t>
            </a:r>
            <a:r>
              <a:rPr lang="en-US" sz="1750" dirty="0" err="1" smtClean="0"/>
              <a:t>Plocation</a:t>
            </a:r>
            <a:r>
              <a:rPr lang="en-US" sz="1750" dirty="0" smtClean="0"/>
              <a:t>: "</a:t>
            </a:r>
            <a:r>
              <a:rPr lang="en-US" sz="1750" dirty="0"/>
              <a:t>Bellaire</a:t>
            </a:r>
            <a:r>
              <a:rPr lang="en-US" sz="1750" dirty="0" smtClean="0"/>
              <a:t>"} </a:t>
            </a:r>
            <a:r>
              <a:rPr lang="en-US" sz="1750" b="1" dirty="0" smtClean="0"/>
              <a:t>)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worker</a:t>
            </a:r>
            <a:r>
              <a:rPr lang="en-US" sz="1750" b="1" dirty="0" err="1" smtClean="0"/>
              <a:t>.insertMany</a:t>
            </a:r>
            <a:r>
              <a:rPr lang="en-US" sz="1750" b="1" dirty="0" smtClean="0"/>
              <a:t>( [</a:t>
            </a:r>
            <a:r>
              <a:rPr lang="en-US" sz="1750" dirty="0" smtClean="0"/>
              <a:t>{_id: "W1", </a:t>
            </a:r>
            <a:r>
              <a:rPr lang="en-US" sz="1750" dirty="0" err="1" smtClean="0"/>
              <a:t>Ename</a:t>
            </a:r>
            <a:r>
              <a:rPr lang="en-US" sz="1750" dirty="0" smtClean="0"/>
              <a:t>: "John Smith", </a:t>
            </a:r>
            <a:r>
              <a:rPr lang="en-US" sz="1750" dirty="0" err="1" smtClean="0"/>
              <a:t>Ehours</a:t>
            </a:r>
            <a:r>
              <a:rPr lang="en-US" sz="1750" dirty="0" smtClean="0"/>
              <a:t>: "32.5</a:t>
            </a:r>
            <a:r>
              <a:rPr lang="en-US" sz="1750" dirty="0"/>
              <a:t>" </a:t>
            </a:r>
            <a:r>
              <a:rPr lang="en-US" sz="1750" dirty="0" smtClean="0"/>
              <a:t>},</a:t>
            </a:r>
          </a:p>
          <a:p>
            <a:pPr marL="0" indent="0" algn="l" rtl="0">
              <a:buNone/>
            </a:pPr>
            <a:r>
              <a:rPr lang="en-US" sz="1750" dirty="0"/>
              <a:t> </a:t>
            </a:r>
            <a:r>
              <a:rPr lang="en-US" sz="1750" dirty="0" smtClean="0"/>
              <a:t>                                          </a:t>
            </a:r>
            <a:r>
              <a:rPr lang="en-US" sz="1750" dirty="0"/>
              <a:t>{_id: "W1", </a:t>
            </a:r>
            <a:r>
              <a:rPr lang="en-US" sz="1750" dirty="0" err="1"/>
              <a:t>Ename</a:t>
            </a:r>
            <a:r>
              <a:rPr lang="en-US" sz="1750" dirty="0"/>
              <a:t>: </a:t>
            </a:r>
            <a:r>
              <a:rPr lang="en-US" sz="1750" dirty="0" smtClean="0"/>
              <a:t>"</a:t>
            </a:r>
            <a:r>
              <a:rPr lang="en-US" sz="1750" dirty="0"/>
              <a:t>Joyce English</a:t>
            </a:r>
            <a:r>
              <a:rPr lang="en-US" sz="1750" dirty="0" smtClean="0"/>
              <a:t>", </a:t>
            </a:r>
            <a:r>
              <a:rPr lang="en-US" sz="1750" dirty="0" err="1"/>
              <a:t>Ehours</a:t>
            </a:r>
            <a:r>
              <a:rPr lang="en-US" sz="1750" dirty="0"/>
              <a:t>: </a:t>
            </a:r>
            <a:r>
              <a:rPr lang="en-US" sz="1750" dirty="0" smtClean="0"/>
              <a:t>"20.0" }</a:t>
            </a:r>
            <a:r>
              <a:rPr lang="en-US" sz="1750" b="1" dirty="0" smtClean="0"/>
              <a:t>] )</a:t>
            </a:r>
          </a:p>
          <a:p>
            <a:pPr marL="569913" lvl="1" indent="-284163"/>
            <a:r>
              <a:rPr lang="fa-IR" dirty="0" smtClean="0"/>
              <a:t>در این دو دستور در صورت عدم وجود مجموعه، ابتدا مجموعه ایجاد و سپس سند(ها) در آن درج می‌شوند. لذا نیازی به تعریف صریح یک مجموعه با دستور </a:t>
            </a:r>
            <a:r>
              <a:rPr lang="en-US" sz="1800" dirty="0" err="1" smtClean="0"/>
              <a:t>createCollection</a:t>
            </a:r>
            <a:r>
              <a:rPr lang="fa-IR" dirty="0" smtClean="0"/>
              <a:t> نیست مگر آنکه طراح بخواهد پارامترهای مربوط به مجموعه را به دلخواه تنظیم نماید.</a:t>
            </a:r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1242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52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/>
              <a:t>پایگاه داده سندگرا – </a:t>
            </a:r>
            <a:r>
              <a:rPr lang="fa-IR" dirty="0" smtClean="0"/>
              <a:t>طراحی در پایگاه داده سندگرا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b="1" dirty="0" smtClean="0">
                <a:solidFill>
                  <a:srgbClr val="0919AF"/>
                </a:solidFill>
              </a:rPr>
              <a:t>طراحی سند غیرنرمال با درج  زیرسندها در سند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33181"/>
            <a:ext cx="4495800" cy="39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– طراحی در پایگاه داده سندگرا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b="1" dirty="0" smtClean="0">
                <a:solidFill>
                  <a:srgbClr val="0919AF"/>
                </a:solidFill>
              </a:rPr>
              <a:t>طراحی سند غیرنرمال با آرایه‌ای از ارجاعات به اسناد</a:t>
            </a:r>
            <a:endParaRPr lang="fa-IR" b="1" dirty="0">
              <a:solidFill>
                <a:srgbClr val="0919A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3962400" cy="43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– طراحی در پایگاه داده سندگرا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b="1" dirty="0" smtClean="0">
                <a:solidFill>
                  <a:srgbClr val="0919AF"/>
                </a:solidFill>
              </a:rPr>
              <a:t>طراحی اسناد نرمال</a:t>
            </a:r>
            <a:endParaRPr lang="fa-IR" b="1" dirty="0">
              <a:solidFill>
                <a:srgbClr val="0919A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8" y="1802954"/>
            <a:ext cx="3810000" cy="31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52554"/>
            <a:ext cx="4038600" cy="16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بازیابی سند(ها) از مجموعه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 </a:t>
            </a:r>
            <a:r>
              <a:rPr lang="en-US" sz="1750" dirty="0" smtClean="0"/>
              <a:t>query</a:t>
            </a:r>
            <a:r>
              <a:rPr lang="en-US" sz="1750" b="1" dirty="0" smtClean="0"/>
              <a:t>, </a:t>
            </a:r>
            <a:r>
              <a:rPr lang="en-US" sz="1750" dirty="0" smtClean="0"/>
              <a:t>projection</a:t>
            </a:r>
            <a:r>
              <a:rPr lang="en-US" sz="1750" b="1" dirty="0" smtClean="0"/>
              <a:t> )</a:t>
            </a:r>
          </a:p>
          <a:p>
            <a:pPr lvl="1"/>
            <a:r>
              <a:rPr lang="en-US" sz="1800" dirty="0" smtClean="0"/>
              <a:t>query</a:t>
            </a:r>
            <a:r>
              <a:rPr lang="fa-IR" sz="1800" dirty="0" smtClean="0"/>
              <a:t> </a:t>
            </a:r>
            <a:r>
              <a:rPr lang="fa-IR" dirty="0" smtClean="0"/>
              <a:t>فیلتر یا شرط بازیابی است. در صورت عدم استفاده، کل اسناد درون مجموعه بازیابی می‌شوند.</a:t>
            </a:r>
          </a:p>
          <a:p>
            <a:pPr lvl="1"/>
            <a:r>
              <a:rPr lang="en-US" sz="1800" dirty="0" smtClean="0"/>
              <a:t>projection</a:t>
            </a:r>
            <a:r>
              <a:rPr lang="fa-IR" sz="1800" dirty="0" smtClean="0"/>
              <a:t> </a:t>
            </a:r>
            <a:r>
              <a:rPr lang="fa-IR" dirty="0" smtClean="0"/>
              <a:t>پرتوگیری روی اسناد منطبق با شرط را توصیف می‌کند. در صورت عدم استفاده، کل فیلدها برگردانده می‌شوند. </a:t>
            </a:r>
            <a:r>
              <a:rPr lang="en-US" sz="1800" dirty="0" smtClean="0"/>
              <a:t>0</a:t>
            </a:r>
            <a:r>
              <a:rPr lang="fa-IR" dirty="0" smtClean="0"/>
              <a:t> بیانگر عدم نمایش صفت و </a:t>
            </a:r>
            <a:r>
              <a:rPr lang="en-US" sz="1800" dirty="0" smtClean="0"/>
              <a:t>1</a:t>
            </a:r>
            <a:r>
              <a:rPr lang="fa-IR" dirty="0" smtClean="0"/>
              <a:t> بیانگر نمایش آن است. در عبارت پرتو نمی‌توان هم از </a:t>
            </a:r>
            <a:r>
              <a:rPr lang="en-US" sz="1800" dirty="0" smtClean="0"/>
              <a:t>0</a:t>
            </a:r>
            <a:r>
              <a:rPr lang="fa-IR" dirty="0" smtClean="0"/>
              <a:t> استفاده کرد و هم از </a:t>
            </a:r>
            <a:r>
              <a:rPr lang="en-US" sz="1800" dirty="0" smtClean="0"/>
              <a:t>1</a:t>
            </a:r>
            <a:r>
              <a:rPr lang="fa-IR" dirty="0" smtClean="0"/>
              <a:t> مگراینکه بخواهیم </a:t>
            </a:r>
            <a:r>
              <a:rPr lang="en-US" sz="1800" dirty="0" smtClean="0"/>
              <a:t>_id</a:t>
            </a:r>
            <a:r>
              <a:rPr lang="fa-IR" dirty="0" smtClean="0"/>
              <a:t> را در خروجی نداشته باشیم.</a:t>
            </a:r>
            <a:endParaRPr lang="en-US" dirty="0" smtClean="0"/>
          </a:p>
          <a:p>
            <a:pPr marL="0" indent="0">
              <a:buNone/>
            </a:pPr>
            <a:endParaRPr lang="fa-IR" sz="1600" dirty="0" smtClean="0"/>
          </a:p>
          <a:p>
            <a:pPr marL="457200" lvl="1" indent="0">
              <a:buNone/>
            </a:pPr>
            <a:r>
              <a:rPr lang="fa-IR" dirty="0" smtClean="0"/>
              <a:t>  اطلاعات پروژه‌های </a:t>
            </a:r>
            <a:r>
              <a:rPr lang="en-US" sz="1800" dirty="0" smtClean="0"/>
              <a:t>P1</a:t>
            </a:r>
            <a:r>
              <a:rPr lang="fa-IR" sz="1800" dirty="0" smtClean="0"/>
              <a:t> </a:t>
            </a:r>
            <a:r>
              <a:rPr lang="fa-IR" dirty="0" smtClean="0"/>
              <a:t>و</a:t>
            </a:r>
            <a:r>
              <a:rPr lang="fa-IR" dirty="0"/>
              <a:t> </a:t>
            </a:r>
            <a:r>
              <a:rPr lang="en-US" sz="1800" dirty="0" smtClean="0"/>
              <a:t>P2</a:t>
            </a:r>
            <a:endParaRPr lang="fa-IR" dirty="0" smtClean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 </a:t>
            </a:r>
            <a:r>
              <a:rPr lang="en-US" sz="1750" dirty="0"/>
              <a:t>{_id: </a:t>
            </a:r>
            <a:r>
              <a:rPr lang="en-US" sz="1750" dirty="0" smtClean="0"/>
              <a:t>{$in: ["P1</a:t>
            </a:r>
            <a:r>
              <a:rPr lang="en-US" sz="1750" dirty="0"/>
              <a:t>", "</a:t>
            </a:r>
            <a:r>
              <a:rPr lang="en-US" sz="1750" dirty="0" smtClean="0"/>
              <a:t>P2"]}} </a:t>
            </a:r>
            <a:r>
              <a:rPr lang="en-US" sz="1750" b="1" dirty="0" smtClean="0"/>
              <a:t>)</a:t>
            </a:r>
            <a:endParaRPr lang="fa-IR" sz="1750" b="1" dirty="0" smtClean="0"/>
          </a:p>
          <a:p>
            <a:pPr marL="0" indent="0" algn="l" rtl="0">
              <a:buNone/>
            </a:pPr>
            <a:endParaRPr lang="en-US" sz="1000" b="1" dirty="0" smtClean="0"/>
          </a:p>
          <a:p>
            <a:pPr marL="457200" lvl="1" indent="0">
              <a:buNone/>
            </a:pPr>
            <a:r>
              <a:rPr lang="fa-IR" dirty="0" smtClean="0"/>
              <a:t>  نام (و نه شناسه) کارکنانی که بیشتر از ۲۰ و کمتر از ۳۰ ساعت در پروژه‌ها کار کرده‌اند.</a:t>
            </a:r>
            <a:endParaRPr lang="fa-IR" dirty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worker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 </a:t>
            </a:r>
            <a:r>
              <a:rPr lang="en-US" sz="1750" dirty="0" smtClean="0"/>
              <a:t>{</a:t>
            </a:r>
            <a:r>
              <a:rPr lang="en-US" sz="1750" dirty="0" err="1" smtClean="0"/>
              <a:t>Ehours</a:t>
            </a:r>
            <a:r>
              <a:rPr lang="en-US" sz="1750" dirty="0" smtClean="0"/>
              <a:t>: {</a:t>
            </a:r>
            <a:r>
              <a:rPr lang="en-US" sz="1750" b="1" dirty="0" smtClean="0"/>
              <a:t>$</a:t>
            </a:r>
            <a:r>
              <a:rPr lang="en-US" sz="1750" b="1" dirty="0" err="1" smtClean="0"/>
              <a:t>gt</a:t>
            </a:r>
            <a:r>
              <a:rPr lang="en-US" sz="1750" b="1" dirty="0" smtClean="0"/>
              <a:t>:</a:t>
            </a:r>
            <a:r>
              <a:rPr lang="en-US" sz="1750" dirty="0" smtClean="0"/>
              <a:t> 20, </a:t>
            </a:r>
            <a:r>
              <a:rPr lang="en-US" sz="1750" b="1" dirty="0" smtClean="0"/>
              <a:t>$</a:t>
            </a:r>
            <a:r>
              <a:rPr lang="en-US" sz="1750" b="1" dirty="0" err="1" smtClean="0"/>
              <a:t>lt</a:t>
            </a:r>
            <a:r>
              <a:rPr lang="en-US" sz="1750" b="1" dirty="0" smtClean="0"/>
              <a:t>:</a:t>
            </a:r>
            <a:r>
              <a:rPr lang="en-US" sz="1750" dirty="0" smtClean="0"/>
              <a:t> 30} }, {_id:0, Ename:1} </a:t>
            </a:r>
            <a:r>
              <a:rPr lang="en-US" sz="1750" b="1" dirty="0" smtClean="0"/>
              <a:t>)</a:t>
            </a:r>
            <a:endParaRPr lang="fa-IR" sz="1750" b="1" dirty="0" smtClean="0"/>
          </a:p>
          <a:p>
            <a:pPr marL="0" indent="0" algn="l" rtl="0">
              <a:buNone/>
            </a:pPr>
            <a:endParaRPr lang="en-US" sz="1750" b="1" dirty="0" smtClean="0"/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80" y="44958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7152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4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5410200"/>
          </a:xfrm>
        </p:spPr>
        <p:txBody>
          <a:bodyPr>
            <a:normAutofit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بازیابی سند(ها) از مجموعه</a:t>
            </a:r>
          </a:p>
          <a:p>
            <a:pPr lvl="1"/>
            <a:endParaRPr lang="fa-IR" dirty="0" smtClean="0"/>
          </a:p>
          <a:p>
            <a:pPr marL="457200" lvl="1" indent="0">
              <a:buNone/>
            </a:pPr>
            <a:r>
              <a:rPr lang="fa-IR" dirty="0" smtClean="0"/>
              <a:t>  اطلاعات پروژه با نام </a:t>
            </a:r>
            <a:r>
              <a:rPr lang="en-US" sz="1800" dirty="0" err="1" smtClean="0"/>
              <a:t>ProductZ</a:t>
            </a:r>
            <a:r>
              <a:rPr lang="fa-IR" sz="1800" dirty="0" smtClean="0"/>
              <a:t> </a:t>
            </a:r>
            <a:r>
              <a:rPr lang="fa-IR" dirty="0" smtClean="0"/>
              <a:t>و در شهر </a:t>
            </a:r>
            <a:r>
              <a:rPr lang="en-US" sz="1800" dirty="0" smtClean="0"/>
              <a:t>Tehran</a:t>
            </a:r>
            <a:endParaRPr lang="fa-IR" dirty="0" smtClean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 </a:t>
            </a:r>
            <a:r>
              <a:rPr lang="en-US" sz="1750" dirty="0" smtClean="0"/>
              <a:t>{ </a:t>
            </a:r>
            <a:r>
              <a:rPr lang="en-US" sz="1750" dirty="0" err="1" smtClean="0"/>
              <a:t>Pname</a:t>
            </a:r>
            <a:r>
              <a:rPr lang="en-US" sz="1750" dirty="0" smtClean="0"/>
              <a:t>: </a:t>
            </a:r>
            <a:r>
              <a:rPr lang="en-US" sz="1750" dirty="0"/>
              <a:t>"</a:t>
            </a:r>
            <a:r>
              <a:rPr lang="en-US" sz="1750" dirty="0" err="1" smtClean="0"/>
              <a:t>ProductZ</a:t>
            </a:r>
            <a:r>
              <a:rPr lang="en-US" sz="1750" dirty="0" smtClean="0"/>
              <a:t>", </a:t>
            </a:r>
            <a:r>
              <a:rPr lang="en-US" sz="1750" dirty="0" err="1" smtClean="0"/>
              <a:t>Pcity</a:t>
            </a:r>
            <a:r>
              <a:rPr lang="en-US" sz="1750" dirty="0"/>
              <a:t>: "</a:t>
            </a:r>
            <a:r>
              <a:rPr lang="en-US" sz="1750" dirty="0" smtClean="0"/>
              <a:t>Tehran</a:t>
            </a:r>
            <a:r>
              <a:rPr lang="en-US" sz="1750" dirty="0"/>
              <a:t>"</a:t>
            </a:r>
            <a:r>
              <a:rPr lang="en-US" sz="1750" dirty="0" smtClean="0"/>
              <a:t> }} </a:t>
            </a:r>
            <a:r>
              <a:rPr lang="en-US" sz="1750" b="1" dirty="0" smtClean="0"/>
              <a:t>)</a:t>
            </a:r>
          </a:p>
          <a:p>
            <a:pPr marL="457200" lvl="1" indent="0">
              <a:buNone/>
            </a:pPr>
            <a:r>
              <a:rPr lang="fa-IR" dirty="0" smtClean="0"/>
              <a:t>  </a:t>
            </a:r>
          </a:p>
          <a:p>
            <a:pPr marL="457200" lvl="1" indent="0">
              <a:buNone/>
            </a:pPr>
            <a:r>
              <a:rPr lang="fa-IR" dirty="0" smtClean="0"/>
              <a:t>  نام پروژه‌هایی که کارکنانی با نام </a:t>
            </a:r>
            <a:r>
              <a:rPr lang="en-US" sz="1800" dirty="0" err="1" smtClean="0"/>
              <a:t>Davoud</a:t>
            </a:r>
            <a:r>
              <a:rPr lang="fa-IR" sz="1800" dirty="0" smtClean="0"/>
              <a:t> </a:t>
            </a:r>
            <a:r>
              <a:rPr lang="fa-IR" dirty="0" smtClean="0"/>
              <a:t>با ساعات کار بیشتر از ۲۰ در آنها کار می‌کنند.</a:t>
            </a:r>
            <a:endParaRPr lang="fa-IR" dirty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worker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 {</a:t>
            </a:r>
            <a:r>
              <a:rPr lang="en-US" sz="1750" dirty="0" smtClean="0"/>
              <a:t>Workers: { $</a:t>
            </a:r>
            <a:r>
              <a:rPr lang="en-US" sz="1750" dirty="0" err="1" smtClean="0"/>
              <a:t>elementMatch</a:t>
            </a:r>
            <a:r>
              <a:rPr lang="en-US" sz="1750" dirty="0" smtClean="0"/>
              <a:t>: </a:t>
            </a:r>
          </a:p>
          <a:p>
            <a:pPr marL="0" indent="0" algn="l" rtl="0">
              <a:buNone/>
            </a:pPr>
            <a:r>
              <a:rPr lang="en-US" sz="1750" dirty="0"/>
              <a:t>	</a:t>
            </a:r>
            <a:r>
              <a:rPr lang="en-US" sz="1750" dirty="0" smtClean="0"/>
              <a:t>		{ </a:t>
            </a:r>
            <a:r>
              <a:rPr lang="en-US" sz="1750" dirty="0" err="1" smtClean="0"/>
              <a:t>Ename</a:t>
            </a:r>
            <a:r>
              <a:rPr lang="en-US" sz="1750" dirty="0"/>
              <a:t>:</a:t>
            </a:r>
            <a:r>
              <a:rPr lang="en-US" sz="1750" dirty="0" smtClean="0"/>
              <a:t> </a:t>
            </a:r>
            <a:r>
              <a:rPr lang="en-US" sz="1750" dirty="0"/>
              <a:t>"</a:t>
            </a:r>
            <a:r>
              <a:rPr lang="en-US" sz="1750" dirty="0" err="1" smtClean="0"/>
              <a:t>Davoud</a:t>
            </a:r>
            <a:r>
              <a:rPr lang="en-US" sz="1750" dirty="0"/>
              <a:t>"</a:t>
            </a:r>
            <a:r>
              <a:rPr lang="en-US" sz="1750" dirty="0" smtClean="0"/>
              <a:t>, </a:t>
            </a:r>
          </a:p>
          <a:p>
            <a:pPr marL="0" indent="0" algn="l" rtl="0">
              <a:buNone/>
            </a:pPr>
            <a:r>
              <a:rPr lang="en-US" sz="1750" dirty="0"/>
              <a:t>	</a:t>
            </a:r>
            <a:r>
              <a:rPr lang="en-US" sz="1750" dirty="0" smtClean="0"/>
              <a:t>		   </a:t>
            </a:r>
            <a:r>
              <a:rPr lang="en-US" sz="1750" dirty="0" err="1" smtClean="0"/>
              <a:t>Ehours</a:t>
            </a:r>
            <a:r>
              <a:rPr lang="en-US" sz="1750" dirty="0" smtClean="0"/>
              <a:t>: {</a:t>
            </a:r>
            <a:r>
              <a:rPr lang="en-US" sz="1750" b="1" dirty="0" smtClean="0"/>
              <a:t>$</a:t>
            </a:r>
            <a:r>
              <a:rPr lang="en-US" sz="1750" b="1" dirty="0" err="1" smtClean="0"/>
              <a:t>gt</a:t>
            </a:r>
            <a:r>
              <a:rPr lang="en-US" sz="1750" dirty="0" smtClean="0"/>
              <a:t>: 20} } </a:t>
            </a:r>
          </a:p>
          <a:p>
            <a:pPr marL="0" indent="0" algn="l" rtl="0">
              <a:buNone/>
            </a:pPr>
            <a:r>
              <a:rPr lang="en-US" sz="1750" dirty="0"/>
              <a:t>	</a:t>
            </a:r>
            <a:r>
              <a:rPr lang="en-US" sz="1750" dirty="0" smtClean="0"/>
              <a:t>	             } </a:t>
            </a:r>
          </a:p>
          <a:p>
            <a:pPr marL="0" indent="0" algn="l" rtl="0">
              <a:buNone/>
            </a:pPr>
            <a:r>
              <a:rPr lang="en-US" sz="1750" b="1" dirty="0"/>
              <a:t>	 </a:t>
            </a:r>
            <a:r>
              <a:rPr lang="en-US" sz="1750" b="1" dirty="0" smtClean="0"/>
              <a:t>           }</a:t>
            </a:r>
            <a:r>
              <a:rPr lang="en-US" sz="1750" dirty="0" smtClean="0"/>
              <a:t> </a:t>
            </a:r>
            <a:r>
              <a:rPr lang="en-US" sz="1750" b="1" dirty="0" smtClean="0"/>
              <a:t>)</a:t>
            </a:r>
            <a:endParaRPr lang="fa-IR" sz="1750" b="1" dirty="0" smtClean="0"/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80" y="24384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9626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گسترش برنامه‌های کاربردی جدید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a-IR" sz="2400" dirty="0"/>
              <a:t>ظهور و گسترش برنامه‌های استفاده کننده از فناوری‌های </a:t>
            </a:r>
            <a:r>
              <a:rPr lang="fa-IR" sz="2400" dirty="0" smtClean="0"/>
              <a:t>جدید</a:t>
            </a:r>
          </a:p>
          <a:p>
            <a:pPr lvl="1"/>
            <a:r>
              <a:rPr lang="fa-IR" dirty="0" smtClean="0"/>
              <a:t>اینترنت</a:t>
            </a:r>
          </a:p>
          <a:p>
            <a:pPr lvl="1"/>
            <a:r>
              <a:rPr lang="fa-IR" dirty="0" smtClean="0"/>
              <a:t>ابر</a:t>
            </a:r>
            <a:endParaRPr lang="fa-IR" dirty="0"/>
          </a:p>
          <a:p>
            <a:pPr lvl="1"/>
            <a:r>
              <a:rPr lang="fa-IR" dirty="0"/>
              <a:t>تلفن‌های هوشمند</a:t>
            </a:r>
          </a:p>
          <a:p>
            <a:pPr lvl="1"/>
            <a:r>
              <a:rPr lang="fa-IR" dirty="0"/>
              <a:t>رسانه‌های اجتماعی</a:t>
            </a:r>
          </a:p>
          <a:p>
            <a:pPr lvl="1"/>
            <a:r>
              <a:rPr lang="fa-IR" dirty="0"/>
              <a:t>داده‌های حجیم</a:t>
            </a:r>
          </a:p>
          <a:p>
            <a:pPr lvl="1"/>
            <a:r>
              <a:rPr lang="fa-IR" dirty="0"/>
              <a:t>اینترنت اشیاء</a:t>
            </a:r>
          </a:p>
          <a:p>
            <a:pPr lvl="1">
              <a:lnSpc>
                <a:spcPct val="150000"/>
              </a:lnSpc>
            </a:pPr>
            <a:r>
              <a:rPr lang="fa-IR" dirty="0" smtClean="0"/>
              <a:t>... </a:t>
            </a:r>
            <a:endParaRPr lang="fa-IR" dirty="0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112" y="2394312"/>
            <a:ext cx="2923032" cy="268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6" descr="C:\Users\A\Desktop\nosql\2015\img\cloud-computing-and-applications-vector-746759.jpg"/>
          <p:cNvPicPr>
            <a:picLocks noChangeAspect="1" noChangeArrowheads="1"/>
          </p:cNvPicPr>
          <p:nvPr/>
        </p:nvPicPr>
        <p:blipFill>
          <a:blip r:embed="rId4" cstate="print"/>
          <a:srcRect b="8725"/>
          <a:stretch>
            <a:fillRect/>
          </a:stretch>
        </p:blipFill>
        <p:spPr bwMode="auto">
          <a:xfrm>
            <a:off x="3124200" y="3741703"/>
            <a:ext cx="2520696" cy="2412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84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مرتب‌سازی و محدودسازی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.find</a:t>
            </a:r>
            <a:r>
              <a:rPr lang="en-US" sz="1750" b="1" dirty="0" smtClean="0"/>
              <a:t>(…).sort( {</a:t>
            </a:r>
            <a:r>
              <a:rPr lang="en-US" sz="1750" dirty="0" smtClean="0"/>
              <a:t>field1: </a:t>
            </a:r>
            <a:r>
              <a:rPr lang="en-US" sz="1750" dirty="0" err="1" smtClean="0"/>
              <a:t>asc-dsc</a:t>
            </a:r>
            <a:r>
              <a:rPr lang="en-US" sz="1750" dirty="0" smtClean="0"/>
              <a:t>, field2: </a:t>
            </a:r>
            <a:r>
              <a:rPr lang="en-US" sz="1750" dirty="0" err="1" smtClean="0"/>
              <a:t>asc-dsc</a:t>
            </a:r>
            <a:r>
              <a:rPr lang="en-US" sz="1750" dirty="0" smtClean="0"/>
              <a:t>, …</a:t>
            </a:r>
            <a:r>
              <a:rPr lang="en-US" sz="1750" b="1" dirty="0" smtClean="0"/>
              <a:t>} )</a:t>
            </a:r>
          </a:p>
          <a:p>
            <a:pPr lvl="1"/>
            <a:r>
              <a:rPr lang="fa-IR" dirty="0" smtClean="0"/>
              <a:t>مرتب‌سازی اسناد خروجی بر اساس فیلدهای </a:t>
            </a:r>
            <a:r>
              <a:rPr lang="en-US" sz="1800" dirty="0"/>
              <a:t>field1</a:t>
            </a:r>
            <a:r>
              <a:rPr lang="fa-IR" dirty="0" smtClean="0"/>
              <a:t>، </a:t>
            </a:r>
            <a:r>
              <a:rPr lang="en-US" sz="1800" dirty="0"/>
              <a:t>field2</a:t>
            </a:r>
            <a:r>
              <a:rPr lang="fa-IR" dirty="0" smtClean="0"/>
              <a:t> و ... انجام می‌شود. </a:t>
            </a:r>
            <a:r>
              <a:rPr lang="en-US" sz="1800" dirty="0" err="1" smtClean="0"/>
              <a:t>asc-dsc</a:t>
            </a:r>
            <a:r>
              <a:rPr lang="fa-IR" dirty="0" smtClean="0"/>
              <a:t> می‌تواند یکی از مقادیر </a:t>
            </a:r>
            <a:r>
              <a:rPr lang="en-US" sz="1800" dirty="0"/>
              <a:t>1</a:t>
            </a:r>
            <a:r>
              <a:rPr lang="fa-IR" dirty="0" smtClean="0"/>
              <a:t> (به معنای صعودی) و </a:t>
            </a:r>
            <a:r>
              <a:rPr lang="en-US" sz="1800" dirty="0" smtClean="0"/>
              <a:t>-1</a:t>
            </a:r>
            <a:r>
              <a:rPr lang="fa-IR" dirty="0" smtClean="0"/>
              <a:t> (به معنای نزولی) را داشته باشد.</a:t>
            </a:r>
          </a:p>
          <a:p>
            <a:pPr marL="0" lvl="1" indent="0" algn="l" rtl="0">
              <a:buNone/>
            </a:pPr>
            <a:r>
              <a:rPr lang="en-US" sz="1800" b="1" dirty="0" err="1" smtClean="0"/>
              <a:t>db.</a:t>
            </a:r>
            <a:r>
              <a:rPr lang="en-US" sz="1800" dirty="0" err="1" smtClean="0"/>
              <a:t>collection</a:t>
            </a:r>
            <a:r>
              <a:rPr lang="en-US" sz="1800" b="1" dirty="0" err="1" smtClean="0"/>
              <a:t>.find</a:t>
            </a:r>
            <a:r>
              <a:rPr lang="en-US" sz="1800" b="1" dirty="0" smtClean="0"/>
              <a:t>(…).limit(</a:t>
            </a:r>
            <a:r>
              <a:rPr lang="en-US" sz="1800" dirty="0" smtClean="0"/>
              <a:t>N</a:t>
            </a:r>
            <a:r>
              <a:rPr lang="en-US" sz="1800" b="1" dirty="0" smtClean="0"/>
              <a:t>)</a:t>
            </a:r>
            <a:endParaRPr lang="fa-IR" sz="1800" dirty="0" smtClean="0"/>
          </a:p>
          <a:p>
            <a:pPr lvl="1"/>
            <a:r>
              <a:rPr lang="en-US" sz="1800" dirty="0" smtClean="0"/>
              <a:t>N</a:t>
            </a:r>
            <a:r>
              <a:rPr lang="fa-IR" dirty="0" smtClean="0"/>
              <a:t> سند اول حاوی شرط </a:t>
            </a:r>
            <a:r>
              <a:rPr lang="en-US" sz="1800" dirty="0" smtClean="0"/>
              <a:t>find</a:t>
            </a:r>
            <a:r>
              <a:rPr lang="fa-IR" sz="1800" dirty="0" smtClean="0"/>
              <a:t> </a:t>
            </a:r>
            <a:r>
              <a:rPr lang="fa-IR" dirty="0" smtClean="0"/>
              <a:t>را برمی‌گرداند.</a:t>
            </a:r>
          </a:p>
          <a:p>
            <a:pPr marL="0" lvl="1" indent="0" algn="l" rtl="0">
              <a:buNone/>
            </a:pPr>
            <a:r>
              <a:rPr lang="en-US" sz="1800" b="1" dirty="0" err="1"/>
              <a:t>db.</a:t>
            </a:r>
            <a:r>
              <a:rPr lang="en-US" sz="1800" dirty="0" err="1"/>
              <a:t>collection</a:t>
            </a:r>
            <a:r>
              <a:rPr lang="en-US" sz="1800" b="1" dirty="0" err="1"/>
              <a:t>.find</a:t>
            </a:r>
            <a:r>
              <a:rPr lang="en-US" sz="1800" b="1" dirty="0" smtClean="0"/>
              <a:t>(…).skip(</a:t>
            </a:r>
            <a:r>
              <a:rPr lang="en-US" sz="1800" dirty="0" smtClean="0"/>
              <a:t>N</a:t>
            </a:r>
            <a:r>
              <a:rPr lang="en-US" sz="1800" b="1" dirty="0"/>
              <a:t>)</a:t>
            </a:r>
            <a:endParaRPr lang="fa-IR" sz="1800" dirty="0"/>
          </a:p>
          <a:p>
            <a:pPr lvl="1"/>
            <a:r>
              <a:rPr lang="fa-IR" dirty="0" smtClean="0"/>
              <a:t>همه اسناد حاوی شرط </a:t>
            </a:r>
            <a:r>
              <a:rPr lang="en-US" sz="1800" dirty="0"/>
              <a:t>find</a:t>
            </a:r>
            <a:r>
              <a:rPr lang="fa-IR" sz="1800" dirty="0"/>
              <a:t> </a:t>
            </a:r>
            <a:r>
              <a:rPr lang="fa-IR" dirty="0" smtClean="0"/>
              <a:t>به جز </a:t>
            </a:r>
            <a:r>
              <a:rPr lang="en-US" sz="1800" dirty="0" smtClean="0"/>
              <a:t>N</a:t>
            </a:r>
            <a:r>
              <a:rPr lang="fa-IR" dirty="0" smtClean="0"/>
              <a:t> سند اول را بر می‌گرداند.</a:t>
            </a:r>
          </a:p>
          <a:p>
            <a:pPr lvl="1"/>
            <a:endParaRPr lang="fa-IR" dirty="0"/>
          </a:p>
          <a:p>
            <a:pPr marL="0" indent="0">
              <a:buNone/>
            </a:pPr>
            <a:r>
              <a:rPr lang="fa-IR" dirty="0"/>
              <a:t> </a:t>
            </a:r>
            <a:r>
              <a:rPr lang="fa-IR" dirty="0" smtClean="0"/>
              <a:t>         لیست پنج نفر از کارکنان با بالاترین حقوق، به ترتیب الفبا</a:t>
            </a:r>
          </a:p>
          <a:p>
            <a:pPr marL="0" indent="0" algn="l" rtl="0">
              <a:buNone/>
            </a:pPr>
            <a:r>
              <a:rPr lang="en-US" sz="1800" b="1" dirty="0" err="1" smtClean="0"/>
              <a:t>db.</a:t>
            </a:r>
            <a:r>
              <a:rPr lang="en-US" sz="1800" dirty="0" err="1" smtClean="0"/>
              <a:t>worker</a:t>
            </a:r>
            <a:r>
              <a:rPr lang="en-US" sz="1800" b="1" dirty="0" err="1" smtClean="0"/>
              <a:t>.find</a:t>
            </a:r>
            <a:r>
              <a:rPr lang="en-US" sz="1800" b="1" dirty="0"/>
              <a:t>(</a:t>
            </a:r>
            <a:r>
              <a:rPr lang="en-US" sz="1800" b="1" dirty="0" smtClean="0"/>
              <a:t>).</a:t>
            </a:r>
            <a:r>
              <a:rPr lang="en-US" sz="1800" b="1" dirty="0"/>
              <a:t>sort</a:t>
            </a:r>
            <a:r>
              <a:rPr lang="en-US" sz="1800" b="1" dirty="0" smtClean="0"/>
              <a:t>({</a:t>
            </a:r>
            <a:r>
              <a:rPr lang="en-US" sz="1800" dirty="0" err="1" smtClean="0"/>
              <a:t>Esalary</a:t>
            </a:r>
            <a:r>
              <a:rPr lang="en-US" sz="1800" dirty="0" smtClean="0"/>
              <a:t>: -1, </a:t>
            </a:r>
            <a:r>
              <a:rPr lang="en-US" sz="1800" dirty="0" err="1" smtClean="0"/>
              <a:t>Ename</a:t>
            </a:r>
            <a:r>
              <a:rPr lang="en-US" sz="1800" dirty="0" smtClean="0"/>
              <a:t>: 1</a:t>
            </a:r>
            <a:r>
              <a:rPr lang="en-US" sz="1800" b="1" dirty="0" smtClean="0"/>
              <a:t>}).limit(</a:t>
            </a:r>
            <a:r>
              <a:rPr lang="en-US" sz="1800" dirty="0" smtClean="0"/>
              <a:t>5</a:t>
            </a:r>
            <a:r>
              <a:rPr lang="en-US" sz="1800" b="1" dirty="0" smtClean="0"/>
              <a:t>)</a:t>
            </a:r>
            <a:endParaRPr lang="en-US" sz="1800" b="1" dirty="0"/>
          </a:p>
          <a:p>
            <a:endParaRPr lang="fa-IR" dirty="0" smtClean="0"/>
          </a:p>
          <a:p>
            <a:endParaRPr lang="fa-IR" dirty="0"/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80" y="55628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40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حذف سند (تک یا گروهی) از مجموعه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.deleteOne</a:t>
            </a:r>
            <a:r>
              <a:rPr lang="en-US" sz="1750" b="1" dirty="0" smtClean="0"/>
              <a:t>( </a:t>
            </a:r>
            <a:r>
              <a:rPr lang="en-US" sz="1750" dirty="0" smtClean="0"/>
              <a:t>filter,</a:t>
            </a:r>
            <a:r>
              <a:rPr lang="en-US" sz="1750" b="1" dirty="0" smtClean="0"/>
              <a:t> {</a:t>
            </a:r>
            <a:r>
              <a:rPr lang="en-US" sz="1750" dirty="0" err="1" smtClean="0"/>
              <a:t>writeConcern</a:t>
            </a:r>
            <a:r>
              <a:rPr lang="en-US" sz="1750" dirty="0" smtClean="0"/>
              <a:t>: </a:t>
            </a:r>
            <a:r>
              <a:rPr lang="en-US" sz="1750" dirty="0" err="1" smtClean="0"/>
              <a:t>optionsDocument</a:t>
            </a:r>
            <a:r>
              <a:rPr lang="en-US" sz="1750" b="1" dirty="0" smtClean="0"/>
              <a:t>} )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.deleteMany</a:t>
            </a:r>
            <a:r>
              <a:rPr lang="en-US" sz="1750" b="1" dirty="0" smtClean="0"/>
              <a:t>( </a:t>
            </a:r>
            <a:r>
              <a:rPr lang="en-US" sz="1750" dirty="0" smtClean="0"/>
              <a:t>filter</a:t>
            </a:r>
            <a:r>
              <a:rPr lang="en-US" sz="1750" b="1" dirty="0" smtClean="0"/>
              <a:t>, {</a:t>
            </a:r>
            <a:r>
              <a:rPr lang="en-US" sz="1750" dirty="0" err="1" smtClean="0"/>
              <a:t>writeConcern</a:t>
            </a:r>
            <a:r>
              <a:rPr lang="en-US" sz="1750" dirty="0"/>
              <a:t>: </a:t>
            </a:r>
            <a:r>
              <a:rPr lang="en-US" sz="1750" dirty="0" err="1" smtClean="0"/>
              <a:t>optionsDocument</a:t>
            </a:r>
            <a:r>
              <a:rPr lang="en-US" sz="1750" b="1" dirty="0" smtClean="0"/>
              <a:t>} )</a:t>
            </a:r>
            <a:endParaRPr lang="fa-IR" sz="1750" b="1" dirty="0"/>
          </a:p>
          <a:p>
            <a:pPr marL="569913" lvl="1" indent="-284163"/>
            <a:endParaRPr lang="fa-IR" dirty="0" smtClean="0"/>
          </a:p>
          <a:p>
            <a:pPr marL="285750" lvl="1" indent="0">
              <a:buNone/>
            </a:pPr>
            <a:r>
              <a:rPr lang="fa-IR" dirty="0" smtClean="0"/>
              <a:t>     اولین </a:t>
            </a:r>
            <a:r>
              <a:rPr lang="fa-IR" dirty="0"/>
              <a:t>سندی که در مجموعه </a:t>
            </a:r>
            <a:r>
              <a:rPr lang="en-US" sz="1800" dirty="0"/>
              <a:t>project</a:t>
            </a:r>
            <a:r>
              <a:rPr lang="fa-IR" sz="1800" dirty="0"/>
              <a:t> </a:t>
            </a:r>
            <a:r>
              <a:rPr lang="fa-IR" dirty="0"/>
              <a:t>نام پروژه آن </a:t>
            </a:r>
            <a:r>
              <a:rPr lang="en-US" sz="1800" dirty="0" err="1"/>
              <a:t>ProductX</a:t>
            </a:r>
            <a:r>
              <a:rPr lang="fa-IR" sz="1800" dirty="0"/>
              <a:t> </a:t>
            </a:r>
            <a:r>
              <a:rPr lang="fa-IR" dirty="0"/>
              <a:t>است، </a:t>
            </a:r>
            <a:r>
              <a:rPr lang="fa-IR" dirty="0" smtClean="0"/>
              <a:t>را حذف کن.</a:t>
            </a:r>
            <a:endParaRPr lang="fa-IR" dirty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.deleteOne</a:t>
            </a:r>
            <a:r>
              <a:rPr lang="en-US" sz="1750" b="1" dirty="0" smtClean="0"/>
              <a:t>( </a:t>
            </a:r>
            <a:r>
              <a:rPr lang="en-US" sz="1750" dirty="0" smtClean="0"/>
              <a:t>{</a:t>
            </a:r>
            <a:r>
              <a:rPr lang="en-US" sz="1750" dirty="0" err="1" smtClean="0"/>
              <a:t>Pname</a:t>
            </a:r>
            <a:r>
              <a:rPr lang="en-US" sz="1750" dirty="0" smtClean="0"/>
              <a:t>: </a:t>
            </a:r>
            <a:r>
              <a:rPr lang="en-US" sz="1750" dirty="0"/>
              <a:t>"</a:t>
            </a:r>
            <a:r>
              <a:rPr lang="en-US" sz="1750" dirty="0" err="1" smtClean="0"/>
              <a:t>ProductX</a:t>
            </a:r>
            <a:r>
              <a:rPr lang="en-US" sz="1750" dirty="0" smtClean="0"/>
              <a:t>"} </a:t>
            </a:r>
            <a:r>
              <a:rPr lang="en-US" sz="1750" b="1" dirty="0" smtClean="0"/>
              <a:t>)</a:t>
            </a:r>
          </a:p>
          <a:p>
            <a:pPr marL="285750" lvl="1" indent="0">
              <a:buNone/>
            </a:pPr>
            <a:endParaRPr lang="fa-IR" dirty="0" smtClean="0"/>
          </a:p>
          <a:p>
            <a:pPr marL="285750" lvl="1" indent="0">
              <a:buNone/>
            </a:pPr>
            <a:r>
              <a:rPr lang="fa-IR" dirty="0" smtClean="0"/>
              <a:t>    همه </a:t>
            </a:r>
            <a:r>
              <a:rPr lang="fa-IR" dirty="0"/>
              <a:t>اسنادی که در مجموعه </a:t>
            </a:r>
            <a:r>
              <a:rPr lang="en-US" sz="1800" dirty="0"/>
              <a:t>project</a:t>
            </a:r>
            <a:r>
              <a:rPr lang="fa-IR" sz="1800" dirty="0"/>
              <a:t> </a:t>
            </a:r>
            <a:r>
              <a:rPr lang="fa-IR" dirty="0"/>
              <a:t>نام آنها </a:t>
            </a:r>
            <a:r>
              <a:rPr lang="en-US" sz="1800" dirty="0"/>
              <a:t>Unknown</a:t>
            </a:r>
            <a:r>
              <a:rPr lang="fa-IR" sz="1800" dirty="0"/>
              <a:t> </a:t>
            </a:r>
            <a:r>
              <a:rPr lang="fa-IR" dirty="0"/>
              <a:t>است، </a:t>
            </a:r>
            <a:r>
              <a:rPr lang="fa-IR" dirty="0" smtClean="0"/>
              <a:t>را حذف کن.</a:t>
            </a:r>
            <a:endParaRPr lang="en-US" dirty="0" smtClean="0"/>
          </a:p>
          <a:p>
            <a:pPr marL="0" lvl="1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.deleteMany</a:t>
            </a:r>
            <a:r>
              <a:rPr lang="en-US" sz="1750" b="1" dirty="0" smtClean="0"/>
              <a:t>( </a:t>
            </a:r>
            <a:r>
              <a:rPr lang="en-US" sz="1750" dirty="0" smtClean="0"/>
              <a:t>{</a:t>
            </a:r>
            <a:r>
              <a:rPr lang="en-US" sz="1750" dirty="0" err="1" smtClean="0"/>
              <a:t>Pname</a:t>
            </a:r>
            <a:r>
              <a:rPr lang="en-US" sz="1750" dirty="0" smtClean="0"/>
              <a:t>: </a:t>
            </a:r>
            <a:r>
              <a:rPr lang="en-US" sz="1750" dirty="0"/>
              <a:t>"</a:t>
            </a:r>
            <a:r>
              <a:rPr lang="en-US" sz="1750" dirty="0" smtClean="0"/>
              <a:t>Unknown"} </a:t>
            </a:r>
            <a:r>
              <a:rPr lang="en-US" sz="1750" b="1" dirty="0" smtClean="0"/>
              <a:t>)</a:t>
            </a:r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3530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80" y="48008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سندگرا </a:t>
            </a:r>
            <a:r>
              <a:rPr lang="fa-IR" dirty="0" smtClean="0"/>
              <a:t>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b="1" dirty="0" smtClean="0">
                <a:solidFill>
                  <a:srgbClr val="0919AF"/>
                </a:solidFill>
              </a:rPr>
              <a:t>بروزرسانی و یا جایگزینی سند (تک یا گروهی) در مجموعه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.updateOne</a:t>
            </a:r>
            <a:r>
              <a:rPr lang="en-US" sz="1750" b="1" dirty="0" smtClean="0"/>
              <a:t>( </a:t>
            </a:r>
            <a:r>
              <a:rPr lang="en-US" sz="1750" dirty="0" smtClean="0"/>
              <a:t>filter, update, options </a:t>
            </a:r>
            <a:r>
              <a:rPr lang="en-US" sz="1750" b="1" dirty="0" smtClean="0"/>
              <a:t>)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.updateMany</a:t>
            </a:r>
            <a:r>
              <a:rPr lang="en-US" sz="1750" b="1" dirty="0" smtClean="0"/>
              <a:t>(</a:t>
            </a:r>
            <a:r>
              <a:rPr lang="en-US" sz="1750" dirty="0"/>
              <a:t>filter, update, </a:t>
            </a:r>
            <a:r>
              <a:rPr lang="en-US" sz="1750" dirty="0" smtClean="0"/>
              <a:t>options </a:t>
            </a:r>
            <a:r>
              <a:rPr lang="en-US" sz="1750" b="1" dirty="0" smtClean="0"/>
              <a:t>)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collection</a:t>
            </a:r>
            <a:r>
              <a:rPr lang="en-US" sz="1750" b="1" dirty="0" err="1" smtClean="0"/>
              <a:t>.replaceOne</a:t>
            </a:r>
            <a:r>
              <a:rPr lang="en-US" sz="1750" b="1" dirty="0" smtClean="0"/>
              <a:t>(</a:t>
            </a:r>
            <a:r>
              <a:rPr lang="en-US" sz="1750" dirty="0" smtClean="0"/>
              <a:t>filter</a:t>
            </a:r>
            <a:r>
              <a:rPr lang="en-US" sz="1750" dirty="0"/>
              <a:t>, </a:t>
            </a:r>
            <a:r>
              <a:rPr lang="en-US" sz="1750" dirty="0" smtClean="0"/>
              <a:t>replacement, </a:t>
            </a:r>
            <a:r>
              <a:rPr lang="en-US" sz="1750" dirty="0"/>
              <a:t>options </a:t>
            </a:r>
            <a:r>
              <a:rPr lang="en-US" sz="1750" b="1" dirty="0"/>
              <a:t>)</a:t>
            </a:r>
          </a:p>
          <a:p>
            <a:pPr marL="0" indent="0" algn="l" rtl="0">
              <a:buNone/>
            </a:pPr>
            <a:endParaRPr lang="fa-IR" sz="1600" b="1" dirty="0"/>
          </a:p>
          <a:p>
            <a:pPr marL="0" lvl="1" indent="0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fa-IR" dirty="0" smtClean="0"/>
              <a:t>        محل پروژه‌ای که نام آن </a:t>
            </a:r>
            <a:r>
              <a:rPr lang="en-US" sz="1800" dirty="0" err="1" smtClean="0"/>
              <a:t>ProductX</a:t>
            </a:r>
            <a:r>
              <a:rPr lang="fa-IR" sz="1800" dirty="0" smtClean="0"/>
              <a:t> </a:t>
            </a:r>
            <a:r>
              <a:rPr lang="fa-IR" dirty="0" smtClean="0"/>
              <a:t>را به </a:t>
            </a:r>
            <a:r>
              <a:rPr lang="en-US" sz="1800" dirty="0" smtClean="0"/>
              <a:t>London</a:t>
            </a:r>
            <a:r>
              <a:rPr lang="fa-IR" sz="1800" dirty="0" smtClean="0"/>
              <a:t> </a:t>
            </a:r>
            <a:r>
              <a:rPr lang="fa-IR" dirty="0" smtClean="0"/>
              <a:t>تغییر بده.</a:t>
            </a:r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project</a:t>
            </a:r>
            <a:r>
              <a:rPr lang="en-US" sz="1750" b="1" dirty="0" err="1" smtClean="0"/>
              <a:t>.updateOne</a:t>
            </a:r>
            <a:r>
              <a:rPr lang="en-US" sz="1750" b="1" dirty="0" smtClean="0"/>
              <a:t>( </a:t>
            </a:r>
            <a:r>
              <a:rPr lang="en-US" sz="1750" dirty="0" smtClean="0"/>
              <a:t>{</a:t>
            </a:r>
            <a:r>
              <a:rPr lang="en-US" sz="1750" dirty="0" err="1" smtClean="0"/>
              <a:t>Pname</a:t>
            </a:r>
            <a:r>
              <a:rPr lang="en-US" sz="1750" dirty="0" smtClean="0"/>
              <a:t>: </a:t>
            </a:r>
            <a:r>
              <a:rPr lang="en-US" sz="1750" dirty="0"/>
              <a:t>"</a:t>
            </a:r>
            <a:r>
              <a:rPr lang="en-US" sz="1750" dirty="0" err="1"/>
              <a:t>ProductX</a:t>
            </a:r>
            <a:r>
              <a:rPr lang="en-US" sz="1750" dirty="0"/>
              <a:t>"},  </a:t>
            </a:r>
            <a:r>
              <a:rPr lang="en-US" sz="1750" dirty="0" smtClean="0"/>
              <a:t>{</a:t>
            </a:r>
            <a:r>
              <a:rPr lang="en-US" sz="1750" b="1" dirty="0" smtClean="0"/>
              <a:t>$set</a:t>
            </a:r>
            <a:r>
              <a:rPr lang="en-US" sz="1750" dirty="0" smtClean="0"/>
              <a:t>: {</a:t>
            </a:r>
            <a:r>
              <a:rPr lang="en-US" sz="1750" dirty="0" err="1" smtClean="0"/>
              <a:t>Plocation</a:t>
            </a:r>
            <a:r>
              <a:rPr lang="en-US" sz="1750" dirty="0" smtClean="0"/>
              <a:t>: </a:t>
            </a:r>
            <a:r>
              <a:rPr lang="en-US" sz="1750" dirty="0"/>
              <a:t>"London</a:t>
            </a:r>
            <a:r>
              <a:rPr lang="en-US" sz="1750" dirty="0" smtClean="0"/>
              <a:t>"}} </a:t>
            </a:r>
            <a:r>
              <a:rPr lang="en-US" sz="1750" b="1" dirty="0" smtClean="0"/>
              <a:t>)</a:t>
            </a:r>
          </a:p>
          <a:p>
            <a:pPr marL="0" lvl="1" indent="0" algn="r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fa-IR" dirty="0" smtClean="0"/>
          </a:p>
          <a:p>
            <a:pPr marL="0" lvl="1" indent="0" algn="r"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fa-IR" dirty="0" smtClean="0"/>
              <a:t>         اطلاعات کارمند</a:t>
            </a:r>
            <a:r>
              <a:rPr lang="fa-IR" dirty="0"/>
              <a:t> </a:t>
            </a:r>
            <a:r>
              <a:rPr lang="fa-IR" dirty="0" smtClean="0"/>
              <a:t>با شناسه </a:t>
            </a:r>
            <a:r>
              <a:rPr lang="en-US" sz="1800" dirty="0" smtClean="0"/>
              <a:t>W1</a:t>
            </a:r>
            <a:r>
              <a:rPr lang="fa-IR" sz="1800" dirty="0" smtClean="0"/>
              <a:t> </a:t>
            </a:r>
            <a:r>
              <a:rPr lang="fa-IR" dirty="0" smtClean="0"/>
              <a:t>را با کارمندی با نام </a:t>
            </a:r>
            <a:r>
              <a:rPr lang="en-US" sz="1800" dirty="0" smtClean="0"/>
              <a:t>Jack Pit</a:t>
            </a:r>
            <a:r>
              <a:rPr lang="fa-IR" sz="1800" dirty="0" smtClean="0"/>
              <a:t> </a:t>
            </a:r>
            <a:r>
              <a:rPr lang="fa-IR" dirty="0" smtClean="0"/>
              <a:t>و تعداد ساعات ۴۲ جایگزین کن. </a:t>
            </a:r>
            <a:endParaRPr lang="en-US" sz="1750" b="1" dirty="0" smtClean="0"/>
          </a:p>
          <a:p>
            <a:pPr marL="0" indent="0" algn="l" rtl="0">
              <a:buNone/>
            </a:pPr>
            <a:r>
              <a:rPr lang="en-US" sz="1750" b="1" dirty="0" err="1" smtClean="0"/>
              <a:t>db.</a:t>
            </a:r>
            <a:r>
              <a:rPr lang="en-US" sz="1750" dirty="0" err="1" smtClean="0"/>
              <a:t>worker</a:t>
            </a:r>
            <a:r>
              <a:rPr lang="en-US" sz="1750" b="1" dirty="0" err="1" smtClean="0"/>
              <a:t>.replaceOne</a:t>
            </a:r>
            <a:r>
              <a:rPr lang="en-US" sz="1750" b="1" dirty="0" smtClean="0"/>
              <a:t>( </a:t>
            </a:r>
            <a:r>
              <a:rPr lang="en-US" sz="1750" dirty="0" smtClean="0"/>
              <a:t>{_id: "W1“},</a:t>
            </a:r>
          </a:p>
          <a:p>
            <a:pPr marL="0" indent="0" algn="l" rtl="0">
              <a:buNone/>
            </a:pPr>
            <a:r>
              <a:rPr lang="en-US" sz="1750" dirty="0"/>
              <a:t> </a:t>
            </a:r>
            <a:r>
              <a:rPr lang="en-US" sz="1750" dirty="0" smtClean="0"/>
              <a:t>                                        {_</a:t>
            </a:r>
            <a:r>
              <a:rPr lang="en-US" sz="1750" dirty="0"/>
              <a:t>id: "W1", </a:t>
            </a:r>
            <a:r>
              <a:rPr lang="en-US" sz="1750" dirty="0" err="1"/>
              <a:t>Ename</a:t>
            </a:r>
            <a:r>
              <a:rPr lang="en-US" sz="1750" dirty="0"/>
              <a:t>: </a:t>
            </a:r>
            <a:r>
              <a:rPr lang="en-US" sz="1750" dirty="0" smtClean="0"/>
              <a:t>"Jack Pit", </a:t>
            </a:r>
            <a:r>
              <a:rPr lang="en-US" sz="1750" dirty="0" err="1"/>
              <a:t>Ehours</a:t>
            </a:r>
            <a:r>
              <a:rPr lang="en-US" sz="1750" dirty="0"/>
              <a:t>: "42.0</a:t>
            </a:r>
            <a:r>
              <a:rPr lang="en-US" sz="1750" dirty="0" smtClean="0"/>
              <a:t>" }</a:t>
            </a:r>
            <a:r>
              <a:rPr lang="en-US" sz="1750" b="1" dirty="0" smtClean="0"/>
              <a:t> )</a:t>
            </a:r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7340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680" y="51818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4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ستونی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3980362" y="3256462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8416" tIns="198416" rIns="198416" bIns="198416" numCol="1" spcCol="1270" anchor="ctr" anchorCtr="0">
            <a:noAutofit/>
          </a:bodyPr>
          <a:lstStyle/>
          <a:p>
            <a:pPr lvl="0" algn="ctr" defTabSz="9779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2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مدل </a:t>
            </a:r>
            <a:r>
              <a:rPr lang="fa-IR" sz="20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داده</a:t>
            </a:r>
            <a:endParaRPr lang="fa-IR" sz="22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3" name="Freeform 22"/>
          <p:cNvSpPr/>
          <p:nvPr/>
        </p:nvSpPr>
        <p:spPr>
          <a:xfrm rot="119043">
            <a:off x="3621196" y="3844523"/>
            <a:ext cx="359652" cy="27295"/>
          </a:xfrm>
          <a:custGeom>
            <a:avLst/>
            <a:gdLst>
              <a:gd name="connsiteX0" fmla="*/ 0 w 359651"/>
              <a:gd name="connsiteY0" fmla="*/ 13647 h 27294"/>
              <a:gd name="connsiteX1" fmla="*/ 359651 w 359651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9651" h="27294">
                <a:moveTo>
                  <a:pt x="359651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3534" tIns="4657" rIns="183535" bIns="4655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362206" y="3200406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FF8F8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کلید-مقدار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Freeform 24"/>
          <p:cNvSpPr/>
          <p:nvPr/>
        </p:nvSpPr>
        <p:spPr>
          <a:xfrm rot="16242066">
            <a:off x="4496829" y="4606523"/>
            <a:ext cx="208577" cy="27295"/>
          </a:xfrm>
          <a:custGeom>
            <a:avLst/>
            <a:gdLst>
              <a:gd name="connsiteX0" fmla="*/ 0 w 208577"/>
              <a:gd name="connsiteY0" fmla="*/ 13647 h 27294"/>
              <a:gd name="connsiteX1" fmla="*/ 208577 w 208577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77" h="27294">
                <a:moveTo>
                  <a:pt x="208577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773" tIns="8433" rIns="111775" bIns="843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962399" y="472440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ستونی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 rot="45954">
            <a:off x="5239770" y="3882619"/>
            <a:ext cx="246698" cy="27294"/>
          </a:xfrm>
          <a:custGeom>
            <a:avLst/>
            <a:gdLst>
              <a:gd name="connsiteX0" fmla="*/ 0 w 246698"/>
              <a:gd name="connsiteY0" fmla="*/ 13647 h 27294"/>
              <a:gd name="connsiteX1" fmla="*/ 246698 w 246698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698" h="27294">
                <a:moveTo>
                  <a:pt x="0" y="13647"/>
                </a:moveTo>
                <a:lnTo>
                  <a:pt x="246698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881" tIns="7480" rIns="129882" bIns="7480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5486401" y="3276595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E892EA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سندگرا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9" name="Freeform 28"/>
          <p:cNvSpPr/>
          <p:nvPr/>
        </p:nvSpPr>
        <p:spPr>
          <a:xfrm rot="5195367">
            <a:off x="4401326" y="3082525"/>
            <a:ext cx="323383" cy="27294"/>
          </a:xfrm>
          <a:custGeom>
            <a:avLst/>
            <a:gdLst>
              <a:gd name="connsiteX0" fmla="*/ 0 w 323383"/>
              <a:gd name="connsiteY0" fmla="*/ 13647 h 27294"/>
              <a:gd name="connsiteX1" fmla="*/ 323383 w 323383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383" h="27294">
                <a:moveTo>
                  <a:pt x="323383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6306" tIns="5561" rIns="166307" bIns="556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886197" y="1676407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kern="12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مبتنی بر گراف</a:t>
            </a:r>
            <a:endParaRPr lang="fa-IR" sz="1600" b="1" kern="12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651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داده‌ ستونی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a-IR" dirty="0" smtClean="0"/>
              <a:t>مدل داده‌ای آن شامل تعدادی </a:t>
            </a:r>
            <a:r>
              <a:rPr lang="fa-IR" b="1" dirty="0" smtClean="0">
                <a:solidFill>
                  <a:srgbClr val="0919AF"/>
                </a:solidFill>
              </a:rPr>
              <a:t>جدول</a:t>
            </a:r>
            <a:r>
              <a:rPr lang="fa-IR" dirty="0" smtClean="0"/>
              <a:t>، هر جدول شامل تعدادی </a:t>
            </a:r>
            <a:r>
              <a:rPr lang="fa-IR" b="1" dirty="0" smtClean="0">
                <a:solidFill>
                  <a:srgbClr val="0919AF"/>
                </a:solidFill>
              </a:rPr>
              <a:t>خانواده ستون- </a:t>
            </a:r>
            <a:r>
              <a:rPr lang="en-US" sz="1800" b="1" dirty="0" smtClean="0">
                <a:solidFill>
                  <a:srgbClr val="0919AF"/>
                </a:solidFill>
              </a:rPr>
              <a:t>Column Family</a:t>
            </a:r>
            <a:r>
              <a:rPr lang="fa-IR" b="1" dirty="0" smtClean="0">
                <a:solidFill>
                  <a:srgbClr val="0919AF"/>
                </a:solidFill>
              </a:rPr>
              <a:t> </a:t>
            </a:r>
            <a:r>
              <a:rPr lang="fa-IR" dirty="0" smtClean="0"/>
              <a:t>(با تعریف و ساختار ثابت)، هر خانواده ستون دارای تعدادی </a:t>
            </a:r>
            <a:r>
              <a:rPr lang="fa-IR" b="1" dirty="0" smtClean="0">
                <a:solidFill>
                  <a:srgbClr val="0919AF"/>
                </a:solidFill>
              </a:rPr>
              <a:t>ستون- </a:t>
            </a:r>
            <a:r>
              <a:rPr lang="en-US" sz="1800" b="1" dirty="0" smtClean="0">
                <a:solidFill>
                  <a:srgbClr val="0919AF"/>
                </a:solidFill>
              </a:rPr>
              <a:t>Column</a:t>
            </a:r>
            <a:r>
              <a:rPr lang="fa-IR" sz="1800" dirty="0" smtClean="0">
                <a:solidFill>
                  <a:srgbClr val="0919AF"/>
                </a:solidFill>
              </a:rPr>
              <a:t> </a:t>
            </a:r>
            <a:r>
              <a:rPr lang="fa-IR" dirty="0" smtClean="0"/>
              <a:t>(با ساختار متغیر) است. هر جدول شامل تعدادی </a:t>
            </a:r>
            <a:r>
              <a:rPr lang="fa-IR" b="1" dirty="0" smtClean="0">
                <a:solidFill>
                  <a:srgbClr val="0919AF"/>
                </a:solidFill>
              </a:rPr>
              <a:t>سطر- </a:t>
            </a:r>
            <a:r>
              <a:rPr lang="en-US" sz="1800" b="1" dirty="0" smtClean="0">
                <a:solidFill>
                  <a:srgbClr val="0919AF"/>
                </a:solidFill>
              </a:rPr>
              <a:t>Row</a:t>
            </a:r>
            <a:r>
              <a:rPr lang="fa-IR" sz="1800" b="1" dirty="0" smtClean="0">
                <a:solidFill>
                  <a:srgbClr val="0919AF"/>
                </a:solidFill>
              </a:rPr>
              <a:t> </a:t>
            </a:r>
            <a:r>
              <a:rPr lang="fa-IR" dirty="0" smtClean="0"/>
              <a:t>است که هر یک دارای کلید یکتایی است.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1200" y="6581001"/>
            <a:ext cx="5181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latin typeface="Constantia"/>
              </a:rPr>
              <a:t>© </a:t>
            </a:r>
            <a:r>
              <a:rPr lang="en-US" sz="1200" i="1" dirty="0" smtClean="0"/>
              <a:t>http</a:t>
            </a:r>
            <a:r>
              <a:rPr lang="en-US" sz="1200" i="1" dirty="0"/>
              <a:t>://www.thoughtworks.com/insights/blog/nosql-databases-overview</a:t>
            </a:r>
            <a:endParaRPr lang="fa-IR" sz="1200" i="1" dirty="0"/>
          </a:p>
        </p:txBody>
      </p:sp>
      <p:pic>
        <p:nvPicPr>
          <p:cNvPr id="6" name="Picture 2" descr="J:\NoSQL_Databases__An_Overview___ThoughtWorks_files\nosql-column-famil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000" r="9000"/>
          <a:stretch>
            <a:fillRect/>
          </a:stretch>
        </p:blipFill>
        <p:spPr bwMode="auto">
          <a:xfrm>
            <a:off x="457200" y="2835368"/>
            <a:ext cx="8213955" cy="3717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16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 ستونی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a-IR" sz="2200" b="1" dirty="0" smtClean="0">
                <a:solidFill>
                  <a:srgbClr val="0919AF"/>
                </a:solidFill>
              </a:rPr>
              <a:t>خانواده ستون (</a:t>
            </a:r>
            <a:r>
              <a:rPr lang="en-US" b="1" dirty="0" smtClean="0">
                <a:solidFill>
                  <a:srgbClr val="0919AF"/>
                </a:solidFill>
              </a:rPr>
              <a:t>Column Family</a:t>
            </a:r>
            <a:r>
              <a:rPr lang="fa-IR" sz="2200" b="1" dirty="0" smtClean="0">
                <a:solidFill>
                  <a:srgbClr val="0919AF"/>
                </a:solidFill>
              </a:rPr>
              <a:t>):  </a:t>
            </a:r>
            <a:r>
              <a:rPr lang="fa-IR" sz="2200" dirty="0" smtClean="0"/>
              <a:t>گروهی از ستون‌های مرتبط که با هم مورد دسترسی قرار می‌گیرند و لذا در یک فایل ذخیره می‌شوند. </a:t>
            </a:r>
          </a:p>
          <a:p>
            <a:pPr lvl="1"/>
            <a:r>
              <a:rPr lang="fa-IR" sz="2200" dirty="0" smtClean="0"/>
              <a:t>هر جدول یک یا چند خانواده ستون دارد.</a:t>
            </a:r>
          </a:p>
          <a:p>
            <a:pPr lvl="1"/>
            <a:r>
              <a:rPr lang="fa-IR" sz="2200" dirty="0" smtClean="0"/>
              <a:t>خانواده ستون‌ها در هنگام تعریف جدول تعریف می‌شوند و </a:t>
            </a:r>
            <a:r>
              <a:rPr lang="fa-IR" sz="2200" dirty="0" smtClean="0">
                <a:solidFill>
                  <a:srgbClr val="C00000"/>
                </a:solidFill>
              </a:rPr>
              <a:t>ثابت و غیرقابل تغییر </a:t>
            </a:r>
            <a:r>
              <a:rPr lang="fa-IR" sz="2200" dirty="0" smtClean="0"/>
              <a:t>هستند.</a:t>
            </a:r>
          </a:p>
          <a:p>
            <a:pPr lvl="1"/>
            <a:r>
              <a:rPr lang="fa-IR" sz="2200" dirty="0" smtClean="0"/>
              <a:t>به هر خانواده ستون تعدادی ستون می‌تواند منتسب شود که تعریف ثابت و مشخصی ندارند.</a:t>
            </a:r>
          </a:p>
          <a:p>
            <a:pPr lvl="1"/>
            <a:r>
              <a:rPr lang="fa-IR" sz="2200" dirty="0" smtClean="0"/>
              <a:t>بازیابی اطلاعات مندرج در خانواده ستون‌ها می‌تواند با کارایی بالایی انجام شود، لذا ساختار مناسبی برای انجام کارهای </a:t>
            </a:r>
            <a:r>
              <a:rPr lang="fa-IR" sz="2200" dirty="0" smtClean="0">
                <a:solidFill>
                  <a:srgbClr val="C00000"/>
                </a:solidFill>
              </a:rPr>
              <a:t>آماری و تحلیلی </a:t>
            </a:r>
            <a:r>
              <a:rPr lang="fa-IR" sz="2200" dirty="0" smtClean="0"/>
              <a:t>فراهم می‌نماید.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a-IR" sz="2200" dirty="0" smtClean="0"/>
              <a:t>        در یک سیستم فروشگاه اینترنتی می‌توان خانواده ستون‌های زیر را در نظر گرفت:</a:t>
            </a:r>
          </a:p>
          <a:p>
            <a:pPr lvl="1">
              <a:lnSpc>
                <a:spcPct val="150000"/>
              </a:lnSpc>
            </a:pPr>
            <a:r>
              <a:rPr lang="fa-IR" dirty="0" smtClean="0"/>
              <a:t>اطلاعات پروفایل مشتری</a:t>
            </a:r>
          </a:p>
          <a:p>
            <a:pPr lvl="1">
              <a:lnSpc>
                <a:spcPct val="150000"/>
              </a:lnSpc>
            </a:pPr>
            <a:r>
              <a:rPr lang="fa-IR" dirty="0" smtClean="0"/>
              <a:t>اطلاعات سفارشات</a:t>
            </a:r>
          </a:p>
          <a:p>
            <a:pPr>
              <a:lnSpc>
                <a:spcPct val="150000"/>
              </a:lnSpc>
            </a:pPr>
            <a:endParaRPr lang="fa-IR" sz="2200" dirty="0" smtClean="0"/>
          </a:p>
          <a:p>
            <a:pPr>
              <a:lnSpc>
                <a:spcPct val="150000"/>
              </a:lnSpc>
            </a:pPr>
            <a:endParaRPr lang="fa-IR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Picture 4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0292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3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</a:t>
            </a:r>
            <a:r>
              <a:rPr lang="fa-IR" dirty="0" smtClean="0"/>
              <a:t>داده </a:t>
            </a:r>
            <a:r>
              <a:rPr lang="fa-IR" dirty="0"/>
              <a:t>ستونی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200" b="1" dirty="0" smtClean="0">
                <a:solidFill>
                  <a:srgbClr val="0919AF"/>
                </a:solidFill>
              </a:rPr>
              <a:t>ستون (</a:t>
            </a:r>
            <a:r>
              <a:rPr lang="en-US" b="1" dirty="0" smtClean="0">
                <a:solidFill>
                  <a:srgbClr val="0919AF"/>
                </a:solidFill>
              </a:rPr>
              <a:t>Column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پایه‌ای ترین عنصر این مدل که به یک خانواده ستون منتسب می‌گردد.</a:t>
            </a:r>
          </a:p>
          <a:p>
            <a:pPr lvl="1"/>
            <a:r>
              <a:rPr lang="fa-IR" dirty="0" smtClean="0"/>
              <a:t>ساختار از پیش‌تعریف شده‌ای ندارد و هنگام درج در خانواده ستون، ساختار آن نیز توصیف می‌شود.</a:t>
            </a:r>
          </a:p>
          <a:p>
            <a:pPr lvl="1"/>
            <a:r>
              <a:rPr lang="fa-IR" dirty="0" smtClean="0"/>
              <a:t>شامل سه‌تایی </a:t>
            </a:r>
            <a:r>
              <a:rPr lang="fa-IR" b="1" dirty="0" smtClean="0">
                <a:solidFill>
                  <a:srgbClr val="C00000"/>
                </a:solidFill>
              </a:rPr>
              <a:t>نام، مقدار و مهرزمانی </a:t>
            </a:r>
            <a:r>
              <a:rPr lang="fa-IR" dirty="0" smtClean="0"/>
              <a:t>است. با وجود مهر زمانی، می‌توان </a:t>
            </a:r>
            <a:r>
              <a:rPr lang="fa-IR" dirty="0" smtClean="0">
                <a:solidFill>
                  <a:srgbClr val="C00000"/>
                </a:solidFill>
              </a:rPr>
              <a:t>نسخه‌های مختلفی </a:t>
            </a:r>
            <a:r>
              <a:rPr lang="fa-IR" dirty="0" smtClean="0"/>
              <a:t>از مقدار یک ستون را نگهداری کرد. تعداد نسخ قابل نگهداری را معمولا می‌توان تنظیم کرد.</a:t>
            </a:r>
          </a:p>
          <a:p>
            <a:pPr lvl="1"/>
            <a:r>
              <a:rPr lang="fa-IR" dirty="0" smtClean="0"/>
              <a:t>هر ستون از ترکیب نام جدول، کلید سطر، نام خانواده ستون و نام ستون </a:t>
            </a:r>
            <a:r>
              <a:rPr lang="fa-IR" dirty="0"/>
              <a:t>مشخص می‌شود</a:t>
            </a:r>
            <a:r>
              <a:rPr lang="fa-IR" dirty="0" smtClean="0"/>
              <a:t>. </a:t>
            </a:r>
          </a:p>
          <a:p>
            <a:pPr marL="457200" lvl="1" indent="0" algn="ctr">
              <a:buNone/>
            </a:pPr>
            <a:r>
              <a:rPr lang="fa-IR" dirty="0" smtClean="0"/>
              <a:t>(</a:t>
            </a:r>
            <a:r>
              <a:rPr lang="en-US" sz="1800" dirty="0" err="1">
                <a:solidFill>
                  <a:srgbClr val="C00000"/>
                </a:solidFill>
              </a:rPr>
              <a:t>tableName</a:t>
            </a:r>
            <a:r>
              <a:rPr lang="en-US" b="1" dirty="0" err="1">
                <a:solidFill>
                  <a:srgbClr val="C00000"/>
                </a:solidFill>
              </a:rPr>
              <a:t>.</a:t>
            </a:r>
            <a:r>
              <a:rPr lang="en-US" sz="1800" dirty="0" err="1">
                <a:solidFill>
                  <a:srgbClr val="C00000"/>
                </a:solidFill>
              </a:rPr>
              <a:t>rowKey</a:t>
            </a:r>
            <a:r>
              <a:rPr lang="en-US" b="1" dirty="0" err="1">
                <a:solidFill>
                  <a:srgbClr val="C00000"/>
                </a:solidFill>
              </a:rPr>
              <a:t>.</a:t>
            </a:r>
            <a:r>
              <a:rPr lang="en-US" sz="1800" dirty="0" err="1">
                <a:solidFill>
                  <a:srgbClr val="C00000"/>
                </a:solidFill>
              </a:rPr>
              <a:t>c</a:t>
            </a:r>
            <a:r>
              <a:rPr lang="en-US" sz="1800" dirty="0" err="1" smtClean="0">
                <a:solidFill>
                  <a:srgbClr val="C00000"/>
                </a:solidFill>
              </a:rPr>
              <a:t>olumnFamily</a:t>
            </a:r>
            <a:r>
              <a:rPr lang="en-US" b="1" dirty="0" err="1" smtClean="0">
                <a:solidFill>
                  <a:srgbClr val="C00000"/>
                </a:solidFill>
              </a:rPr>
              <a:t>:</a:t>
            </a:r>
            <a:r>
              <a:rPr lang="en-US" sz="1800" dirty="0" err="1" smtClean="0">
                <a:solidFill>
                  <a:srgbClr val="C00000"/>
                </a:solidFill>
              </a:rPr>
              <a:t>columnName</a:t>
            </a:r>
            <a:r>
              <a:rPr lang="fa-IR" dirty="0" smtClean="0"/>
              <a:t>)</a:t>
            </a:r>
          </a:p>
          <a:p>
            <a:pPr lvl="1"/>
            <a:r>
              <a:rPr lang="fa-IR" dirty="0" smtClean="0"/>
              <a:t>در فرآیند بازیابی، اخیرترین نسخه‌های مقدار ستون (مقادیر با بالاترین مهرزمانی) بازیابی می‌شوند. تعداد نسخه‌های اخیری که بازیابی می‌شوند معمولا قابل تنظیم است.</a:t>
            </a:r>
            <a:endParaRPr lang="fa-IR" dirty="0"/>
          </a:p>
          <a:p>
            <a:pPr marL="457200" lvl="1" indent="0">
              <a:buNone/>
            </a:pPr>
            <a:r>
              <a:rPr lang="fa-IR" dirty="0" smtClean="0"/>
              <a:t>     ستون توصیف کننده «نام» با مقدار «علی»</a:t>
            </a:r>
            <a:br>
              <a:rPr lang="fa-IR" dirty="0" smtClean="0"/>
            </a:br>
            <a:r>
              <a:rPr lang="fa-IR" dirty="0" smtClean="0"/>
              <a:t>     در جدول </a:t>
            </a:r>
            <a:r>
              <a:rPr lang="en-US" sz="1800" dirty="0" smtClean="0"/>
              <a:t>person</a:t>
            </a:r>
            <a:r>
              <a:rPr lang="fa-IR" sz="1800" dirty="0" smtClean="0"/>
              <a:t> </a:t>
            </a:r>
            <a:r>
              <a:rPr lang="fa-IR" dirty="0" smtClean="0"/>
              <a:t>و خانواده ستون </a:t>
            </a:r>
            <a:r>
              <a:rPr lang="en-US" sz="1800" dirty="0" smtClean="0"/>
              <a:t>info</a:t>
            </a:r>
            <a:endParaRPr lang="fa-IR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581471"/>
            <a:ext cx="33528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person.info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{  name: “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firstName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”, value: “Ali”,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timestamp: 12345678998 }</a:t>
            </a:r>
          </a:p>
        </p:txBody>
      </p:sp>
      <p:pic>
        <p:nvPicPr>
          <p:cNvPr id="7" name="Picture 6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80" y="54104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6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 ستونی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sz="2200" b="1" dirty="0" smtClean="0">
                <a:solidFill>
                  <a:srgbClr val="0919AF"/>
                </a:solidFill>
              </a:rPr>
              <a:t>سطر (</a:t>
            </a:r>
            <a:r>
              <a:rPr lang="en-US" b="1" dirty="0" smtClean="0">
                <a:solidFill>
                  <a:srgbClr val="0919AF"/>
                </a:solidFill>
              </a:rPr>
              <a:t>Row</a:t>
            </a:r>
            <a:r>
              <a:rPr lang="fa-IR" sz="2200" b="1" dirty="0" smtClean="0">
                <a:solidFill>
                  <a:srgbClr val="0919AF"/>
                </a:solidFill>
              </a:rPr>
              <a:t>):</a:t>
            </a:r>
            <a:r>
              <a:rPr lang="fa-IR" sz="2200" dirty="0" smtClean="0">
                <a:solidFill>
                  <a:srgbClr val="0919AF"/>
                </a:solidFill>
              </a:rPr>
              <a:t> </a:t>
            </a:r>
            <a:r>
              <a:rPr lang="fa-IR" sz="2200" dirty="0" smtClean="0"/>
              <a:t>داده‌ها در جدول‌ها در قالب تعدادی سطر خود توصیف-کننده ذخیره می‌شوند.</a:t>
            </a:r>
          </a:p>
          <a:p>
            <a:pPr lvl="1"/>
            <a:r>
              <a:rPr lang="fa-IR" sz="2200" dirty="0" smtClean="0"/>
              <a:t>هر سطر مجموعه‌ای از ستون‌ها است که دارای </a:t>
            </a:r>
            <a:r>
              <a:rPr lang="fa-IR" sz="2200" dirty="0" smtClean="0">
                <a:solidFill>
                  <a:srgbClr val="C00000"/>
                </a:solidFill>
              </a:rPr>
              <a:t>کلید سطر (</a:t>
            </a:r>
            <a:r>
              <a:rPr lang="en-US" dirty="0" smtClean="0">
                <a:solidFill>
                  <a:srgbClr val="C00000"/>
                </a:solidFill>
              </a:rPr>
              <a:t>Row Key</a:t>
            </a:r>
            <a:r>
              <a:rPr lang="fa-IR" sz="2200" dirty="0" smtClean="0">
                <a:solidFill>
                  <a:srgbClr val="C00000"/>
                </a:solidFill>
              </a:rPr>
              <a:t>) </a:t>
            </a:r>
            <a:r>
              <a:rPr lang="fa-IR" sz="2200" dirty="0" smtClean="0"/>
              <a:t>مشترکی هستند.</a:t>
            </a:r>
          </a:p>
          <a:p>
            <a:pPr lvl="1"/>
            <a:endParaRPr lang="fa-IR" sz="2200" dirty="0" smtClean="0"/>
          </a:p>
          <a:p>
            <a:pPr lvl="1"/>
            <a:endParaRPr lang="fa-IR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70014"/>
              </p:ext>
            </p:extLst>
          </p:nvPr>
        </p:nvGraphicFramePr>
        <p:xfrm>
          <a:off x="914400" y="3352800"/>
          <a:ext cx="7315205" cy="275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63041"/>
                <a:gridCol w="1671320"/>
                <a:gridCol w="1671320"/>
                <a:gridCol w="1671320"/>
                <a:gridCol w="838204"/>
              </a:tblGrid>
              <a:tr h="4826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Row Key 1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Name 1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Name 2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Name 3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2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Value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Value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Value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26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Row Key 2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Name 4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Name 5</a:t>
                      </a:r>
                      <a:endParaRPr lang="en-US" sz="16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82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Value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Column Value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514600" y="2914403"/>
            <a:ext cx="3124200" cy="3562598"/>
          </a:xfrm>
          <a:prstGeom prst="roundRect">
            <a:avLst/>
          </a:prstGeom>
          <a:solidFill>
            <a:srgbClr val="FFFF00">
              <a:alpha val="10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91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Family 1</a:t>
            </a: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826826" y="2914403"/>
            <a:ext cx="2286000" cy="3562598"/>
          </a:xfrm>
          <a:prstGeom prst="roundRect">
            <a:avLst/>
          </a:prstGeom>
          <a:solidFill>
            <a:srgbClr val="FFC000">
              <a:alpha val="10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919A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 Family 2</a:t>
            </a: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 smtClean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600" b="1" dirty="0">
              <a:solidFill>
                <a:srgbClr val="0919A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 ستونی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29" t="898" r="2328"/>
          <a:stretch/>
        </p:blipFill>
        <p:spPr>
          <a:xfrm>
            <a:off x="1217220" y="1567542"/>
            <a:ext cx="6656119" cy="480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</a:t>
            </a:r>
            <a:r>
              <a:rPr lang="fa-IR" dirty="0" smtClean="0"/>
              <a:t>ستونی 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err="1" smtClean="0"/>
              <a:t>H</a:t>
            </a:r>
            <a:r>
              <a:rPr lang="en-US" dirty="0" err="1"/>
              <a:t>b</a:t>
            </a:r>
            <a:r>
              <a:rPr lang="en-US" dirty="0" err="1" smtClean="0"/>
              <a:t>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a-IR" b="1" dirty="0" smtClean="0">
                <a:solidFill>
                  <a:srgbClr val="0919AF"/>
                </a:solidFill>
              </a:rPr>
              <a:t>ایجاد جدول: </a:t>
            </a:r>
            <a:r>
              <a:rPr lang="fa-IR" dirty="0" smtClean="0"/>
              <a:t>با معرفی نام جدول و نام خانواده ستون‌های آن که ثابت و غیرقابل تغییر است.</a:t>
            </a:r>
          </a:p>
          <a:p>
            <a:pPr mar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750" b="1" dirty="0" smtClean="0"/>
              <a:t>create </a:t>
            </a:r>
            <a:r>
              <a:rPr lang="en-US" sz="1750" dirty="0" err="1" smtClean="0"/>
              <a:t>tableName</a:t>
            </a:r>
            <a:r>
              <a:rPr lang="en-US" sz="1750" dirty="0" smtClean="0"/>
              <a:t>, columnFamily1, columnFamily2, …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fa-IR" b="1" dirty="0">
                <a:solidFill>
                  <a:srgbClr val="0919AF"/>
                </a:solidFill>
              </a:rPr>
              <a:t>درج </a:t>
            </a:r>
            <a:r>
              <a:rPr lang="fa-IR" b="1" dirty="0" smtClean="0">
                <a:solidFill>
                  <a:srgbClr val="0919AF"/>
                </a:solidFill>
              </a:rPr>
              <a:t>داده: </a:t>
            </a:r>
            <a:r>
              <a:rPr lang="fa-IR" dirty="0"/>
              <a:t>ثبتِ نام و مقدار ستون به همراه مهر زمانی در یک سطر</a:t>
            </a:r>
          </a:p>
          <a:p>
            <a:pPr marL="0" lvl="1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/>
              <a:t>put </a:t>
            </a:r>
            <a:r>
              <a:rPr lang="en-US" sz="1800" dirty="0" err="1" smtClean="0"/>
              <a:t>tableName</a:t>
            </a:r>
            <a:r>
              <a:rPr lang="en-US" sz="1800" dirty="0" smtClean="0"/>
              <a:t>, </a:t>
            </a:r>
            <a:r>
              <a:rPr lang="en-US" sz="1800" dirty="0" err="1" smtClean="0"/>
              <a:t>rowKey</a:t>
            </a:r>
            <a:r>
              <a:rPr lang="en-US" sz="1800" dirty="0" smtClean="0"/>
              <a:t>, </a:t>
            </a:r>
            <a:r>
              <a:rPr lang="en-US" sz="1800" dirty="0" err="1" smtClean="0"/>
              <a:t>columnFamily</a:t>
            </a:r>
            <a:r>
              <a:rPr lang="en-US" sz="1800" b="1" dirty="0" err="1" smtClean="0"/>
              <a:t>:</a:t>
            </a:r>
            <a:r>
              <a:rPr lang="en-US" sz="1800" dirty="0" err="1" smtClean="0"/>
              <a:t>columnName</a:t>
            </a:r>
            <a:r>
              <a:rPr lang="en-US" sz="1800" dirty="0" smtClean="0"/>
              <a:t>, value, </a:t>
            </a:r>
            <a:r>
              <a:rPr lang="en-US" sz="1800" dirty="0" err="1" smtClean="0"/>
              <a:t>timeStamp</a:t>
            </a:r>
            <a:endParaRPr lang="en-US" sz="18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fa-IR" b="1" dirty="0" smtClean="0">
                <a:solidFill>
                  <a:srgbClr val="0919AF"/>
                </a:solidFill>
              </a:rPr>
              <a:t>بازیابی </a:t>
            </a:r>
            <a:r>
              <a:rPr lang="fa-IR" b="1" dirty="0">
                <a:solidFill>
                  <a:srgbClr val="0919AF"/>
                </a:solidFill>
              </a:rPr>
              <a:t>داده یک </a:t>
            </a:r>
            <a:r>
              <a:rPr lang="fa-IR" b="1" dirty="0" smtClean="0">
                <a:solidFill>
                  <a:srgbClr val="0919AF"/>
                </a:solidFill>
              </a:rPr>
              <a:t>سطر </a:t>
            </a:r>
            <a:r>
              <a:rPr lang="fa-IR" dirty="0"/>
              <a:t>از یک جدول با استفاده از کلید سطر</a:t>
            </a:r>
          </a:p>
          <a:p>
            <a:pPr marL="0" lvl="1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/>
              <a:t>get </a:t>
            </a:r>
            <a:r>
              <a:rPr lang="en-US" sz="1800" dirty="0" err="1" smtClean="0"/>
              <a:t>tableName</a:t>
            </a:r>
            <a:r>
              <a:rPr lang="en-US" sz="1800" dirty="0" smtClean="0"/>
              <a:t>, </a:t>
            </a:r>
            <a:r>
              <a:rPr lang="en-US" sz="1800" dirty="0" err="1" smtClean="0"/>
              <a:t>rowKey</a:t>
            </a:r>
            <a:endParaRPr lang="fa-IR" sz="1800" dirty="0" smtClean="0"/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fa-IR" b="1" dirty="0">
                <a:solidFill>
                  <a:srgbClr val="0919AF"/>
                </a:solidFill>
              </a:rPr>
              <a:t>بازیابی کل داده‌های یک </a:t>
            </a:r>
            <a:r>
              <a:rPr lang="fa-IR" b="1" dirty="0" smtClean="0">
                <a:solidFill>
                  <a:srgbClr val="0919AF"/>
                </a:solidFill>
              </a:rPr>
              <a:t>جدول: </a:t>
            </a:r>
            <a:r>
              <a:rPr lang="fa-IR" dirty="0"/>
              <a:t>بازیابی کل سطرهای یک جدول</a:t>
            </a:r>
          </a:p>
          <a:p>
            <a:pPr marL="0" lvl="1" indent="0" algn="l">
              <a:spcBef>
                <a:spcPts val="60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None/>
            </a:pPr>
            <a:r>
              <a:rPr lang="en-US" sz="1800" b="1" dirty="0" smtClean="0"/>
              <a:t>scan </a:t>
            </a:r>
            <a:r>
              <a:rPr lang="en-US" sz="1800" dirty="0" err="1" smtClean="0"/>
              <a:t>tableName</a:t>
            </a:r>
            <a:endParaRPr lang="fa-IR" sz="1800" dirty="0" smtClean="0"/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fa-IR" dirty="0" smtClean="0"/>
          </a:p>
        </p:txBody>
      </p:sp>
    </p:spTree>
    <p:extLst>
      <p:ext uri="{BB962C8B-B14F-4D97-AF65-F5344CB8AC3E}">
        <p14:creationId xmlns:p14="http://schemas.microsoft.com/office/powerpoint/2010/main" val="576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ویژگی مشترک برنامه‌های کاربردی جدید</a:t>
            </a:r>
            <a:endParaRPr lang="fa-I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a-IR" sz="2400" dirty="0"/>
              <a:t>پشتیبانی همزمان از تعداد زیادی کاربر توزیع شده (ده‌ها هزار یا میلیون‌ها)</a:t>
            </a:r>
          </a:p>
          <a:p>
            <a:pPr>
              <a:lnSpc>
                <a:spcPct val="200000"/>
              </a:lnSpc>
            </a:pPr>
            <a:r>
              <a:rPr lang="fa-IR" sz="2400" dirty="0"/>
              <a:t>پاسخ‌دهی برخط به کاربران  و </a:t>
            </a:r>
            <a:r>
              <a:rPr lang="fa-IR" sz="2400" dirty="0" smtClean="0"/>
              <a:t>سرویس‌دهی </a:t>
            </a:r>
            <a:r>
              <a:rPr lang="fa-IR" sz="2400" dirty="0"/>
              <a:t>شبانه‌روزی</a:t>
            </a:r>
          </a:p>
          <a:p>
            <a:pPr>
              <a:lnSpc>
                <a:spcPct val="200000"/>
              </a:lnSpc>
            </a:pPr>
            <a:r>
              <a:rPr lang="fa-IR" sz="2400" dirty="0"/>
              <a:t>حجم بالای داده </a:t>
            </a:r>
            <a:endParaRPr lang="fa-IR" sz="2400" dirty="0" smtClean="0"/>
          </a:p>
          <a:p>
            <a:pPr>
              <a:lnSpc>
                <a:spcPct val="200000"/>
              </a:lnSpc>
            </a:pPr>
            <a:r>
              <a:rPr lang="fa-IR" sz="2400" dirty="0" smtClean="0"/>
              <a:t>سرعت </a:t>
            </a:r>
            <a:r>
              <a:rPr lang="fa-IR" sz="2400" dirty="0"/>
              <a:t>بالای تولید داده (نیاز به به‌روزرسانی مکرر)</a:t>
            </a:r>
          </a:p>
          <a:p>
            <a:pPr>
              <a:lnSpc>
                <a:spcPct val="200000"/>
              </a:lnSpc>
            </a:pPr>
            <a:r>
              <a:rPr lang="fa-IR" sz="2400" dirty="0"/>
              <a:t>پشتیبانی از انواع داده (</a:t>
            </a:r>
            <a:r>
              <a:rPr lang="fa-IR" sz="2400" dirty="0" smtClean="0"/>
              <a:t>ساختیافته, ناساختیافته </a:t>
            </a:r>
            <a:r>
              <a:rPr lang="fa-IR" sz="2400" dirty="0"/>
              <a:t>و </a:t>
            </a:r>
            <a:r>
              <a:rPr lang="fa-IR" sz="2400" dirty="0" smtClean="0"/>
              <a:t>نیمه‌ساختیافته</a:t>
            </a:r>
            <a:r>
              <a:rPr lang="fa-IR" sz="2400" dirty="0"/>
              <a:t>)</a:t>
            </a:r>
          </a:p>
          <a:p>
            <a:pPr>
              <a:lnSpc>
                <a:spcPct val="150000"/>
              </a:lnSpc>
            </a:pPr>
            <a:endParaRPr lang="fa-IR" dirty="0"/>
          </a:p>
          <a:p>
            <a:pPr>
              <a:lnSpc>
                <a:spcPct val="150000"/>
              </a:lnSpc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2946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پایگاه داده </a:t>
            </a:r>
            <a:r>
              <a:rPr lang="fa-IR" dirty="0" smtClean="0"/>
              <a:t>ستونی – عملیات </a:t>
            </a:r>
            <a:r>
              <a:rPr lang="en-US" dirty="0" smtClean="0"/>
              <a:t>CRUD</a:t>
            </a:r>
            <a:r>
              <a:rPr lang="fa-IR" dirty="0" smtClean="0"/>
              <a:t> در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305800" cy="5486400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 smtClean="0"/>
              <a:t>create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Address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Details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 smtClean="0"/>
              <a:t>put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row1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Name:Fname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Javad</a:t>
            </a:r>
            <a:r>
              <a:rPr lang="en-US" sz="1800" dirty="0"/>
              <a:t>‪'‬</a:t>
            </a:r>
            <a:endParaRPr lang="en-US" sz="1750" dirty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row1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Name:Lanme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Amiri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row1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Name:Nickname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JA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row1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Details:Job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Computer Engineer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row1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Details:Review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Good</a:t>
            </a:r>
            <a:r>
              <a:rPr lang="en-US" sz="1800" dirty="0"/>
              <a:t>‪'</a:t>
            </a:r>
            <a:r>
              <a:rPr lang="en-US" sz="1800" dirty="0" smtClean="0"/>
              <a:t>‬</a:t>
            </a:r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endParaRPr lang="en-US" sz="50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row2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Name:Fname</a:t>
            </a:r>
            <a:r>
              <a:rPr lang="en-US" sz="1800" dirty="0"/>
              <a:t>‪'</a:t>
            </a:r>
            <a:r>
              <a:rPr lang="en-US" sz="1800" dirty="0" smtClean="0"/>
              <a:t>‬,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err="1" smtClean="0"/>
              <a:t>Pooneh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row2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Name:Lname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Moradi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row2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Details:Job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DBA</a:t>
            </a:r>
            <a:r>
              <a:rPr lang="en-US" sz="1800" dirty="0"/>
              <a:t>‪'</a:t>
            </a:r>
            <a:r>
              <a:rPr lang="en-US" sz="1800" dirty="0" smtClean="0"/>
              <a:t>‬</a:t>
            </a:r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endParaRPr lang="en-US" sz="50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row3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Name:Fname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Amir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row3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Name:Mname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R.</a:t>
            </a:r>
            <a:r>
              <a:rPr lang="en-US" sz="1800" dirty="0" smtClean="0"/>
              <a:t>‪</a:t>
            </a:r>
            <a:r>
              <a:rPr lang="en-US" sz="1800" dirty="0"/>
              <a:t>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</a:t>
            </a:r>
            <a:r>
              <a:rPr lang="en-US" sz="1800" dirty="0" smtClean="0"/>
              <a:t>‬‪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row3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Name:Lname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Zamani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 smtClean="0"/>
              <a:t>put </a:t>
            </a:r>
            <a:r>
              <a:rPr lang="en-US" sz="1600" dirty="0"/>
              <a:t>‪'</a:t>
            </a:r>
            <a:r>
              <a:rPr lang="en-US" sz="1600" dirty="0" smtClean="0"/>
              <a:t>‬EMP</a:t>
            </a:r>
            <a:r>
              <a:rPr lang="en-US" sz="1600" dirty="0"/>
              <a:t>‪'</a:t>
            </a:r>
            <a:r>
              <a:rPr lang="en-US" sz="1600" dirty="0" smtClean="0"/>
              <a:t>‬, </a:t>
            </a:r>
            <a:r>
              <a:rPr lang="en-US" sz="1600" dirty="0"/>
              <a:t>‪'</a:t>
            </a:r>
            <a:r>
              <a:rPr lang="en-US" sz="1600" dirty="0" smtClean="0"/>
              <a:t>‬row3</a:t>
            </a:r>
            <a:r>
              <a:rPr lang="en-US" sz="1600" dirty="0"/>
              <a:t>‪'</a:t>
            </a:r>
            <a:r>
              <a:rPr lang="en-US" sz="1600" dirty="0" smtClean="0"/>
              <a:t>‬, </a:t>
            </a:r>
            <a:r>
              <a:rPr lang="en-US" sz="1600" dirty="0"/>
              <a:t>‪'</a:t>
            </a:r>
            <a:r>
              <a:rPr lang="en-US" sz="1600" dirty="0" smtClean="0"/>
              <a:t>‬</a:t>
            </a:r>
            <a:r>
              <a:rPr lang="en-US" sz="1600" dirty="0" err="1" smtClean="0"/>
              <a:t>Address:ZipCode</a:t>
            </a:r>
            <a:r>
              <a:rPr lang="en-US" sz="1600" dirty="0"/>
              <a:t>‪'</a:t>
            </a:r>
            <a:r>
              <a:rPr lang="en-US" sz="1600" dirty="0" smtClean="0"/>
              <a:t>‬, </a:t>
            </a:r>
            <a:r>
              <a:rPr lang="en-US" sz="1600" dirty="0"/>
              <a:t>‪'</a:t>
            </a:r>
            <a:r>
              <a:rPr lang="en-US" sz="1600" dirty="0" smtClean="0"/>
              <a:t>‬87652-12763</a:t>
            </a:r>
            <a:r>
              <a:rPr lang="en-US" sz="1600" dirty="0"/>
              <a:t>‪'‬</a:t>
            </a:r>
            <a:endParaRPr lang="en-US" sz="1750" b="1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 smtClean="0"/>
              <a:t>put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row3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Details:Job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CEO</a:t>
            </a:r>
            <a:r>
              <a:rPr lang="en-US" sz="1800" dirty="0"/>
              <a:t>‪'‬</a:t>
            </a:r>
            <a:endParaRPr lang="en-US" sz="1750" dirty="0" smtClean="0"/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1750" b="1" dirty="0"/>
              <a:t>p</a:t>
            </a:r>
            <a:r>
              <a:rPr lang="en-US" sz="1750" b="1" dirty="0" smtClean="0"/>
              <a:t>ut</a:t>
            </a:r>
            <a:r>
              <a:rPr lang="en-US" sz="1750" dirty="0" smtClean="0"/>
              <a:t> </a:t>
            </a:r>
            <a:r>
              <a:rPr lang="en-US" sz="1800" dirty="0"/>
              <a:t>‪'‬</a:t>
            </a:r>
            <a:r>
              <a:rPr lang="en-US" sz="1750" dirty="0" smtClean="0"/>
              <a:t>EMP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row3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err="1" smtClean="0"/>
              <a:t>Details:Salary</a:t>
            </a:r>
            <a:r>
              <a:rPr lang="en-US" sz="1800" dirty="0"/>
              <a:t>‪'‬</a:t>
            </a:r>
            <a:r>
              <a:rPr lang="en-US" sz="1750" dirty="0" smtClean="0"/>
              <a:t>, </a:t>
            </a:r>
            <a:r>
              <a:rPr lang="en-US" sz="1800" dirty="0"/>
              <a:t>‪'‬</a:t>
            </a:r>
            <a:r>
              <a:rPr lang="en-US" sz="1750" dirty="0" smtClean="0"/>
              <a:t>10,000,000</a:t>
            </a:r>
            <a:r>
              <a:rPr lang="en-US" sz="1800" dirty="0"/>
              <a:t>‪'</a:t>
            </a:r>
            <a:r>
              <a:rPr lang="en-US" sz="1800" dirty="0" smtClean="0"/>
              <a:t>‬</a:t>
            </a:r>
          </a:p>
          <a:p>
            <a:pPr marL="0" indent="0" algn="l" rtl="0">
              <a:lnSpc>
                <a:spcPct val="120000"/>
              </a:lnSpc>
              <a:spcBef>
                <a:spcPts val="600"/>
              </a:spcBef>
              <a:buNone/>
            </a:pPr>
            <a:endParaRPr lang="en-US" sz="1750" dirty="0" smtClean="0"/>
          </a:p>
        </p:txBody>
      </p:sp>
      <p:pic>
        <p:nvPicPr>
          <p:cNvPr id="4" name="Picture 3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80" y="13716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609600" y="3505200"/>
            <a:ext cx="44196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" y="4648200"/>
            <a:ext cx="44196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34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ستونی- مدیریت توزیع و ذخیره‌سازی در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8915400" cy="5486400"/>
          </a:xfrm>
        </p:spPr>
        <p:txBody>
          <a:bodyPr>
            <a:normAutofit/>
          </a:bodyPr>
          <a:lstStyle/>
          <a:p>
            <a:r>
              <a:rPr lang="fa-IR" sz="2200" b="1" dirty="0" smtClean="0">
                <a:solidFill>
                  <a:srgbClr val="0919AF"/>
                </a:solidFill>
              </a:rPr>
              <a:t>ناحیه (</a:t>
            </a:r>
            <a:r>
              <a:rPr lang="en-US" b="1" dirty="0" smtClean="0">
                <a:solidFill>
                  <a:srgbClr val="0919AF"/>
                </a:solidFill>
              </a:rPr>
              <a:t>Region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هر جدول به چند ناحیه (</a:t>
            </a:r>
            <a:r>
              <a:rPr lang="en-US" dirty="0" smtClean="0"/>
              <a:t>Region</a:t>
            </a:r>
            <a:r>
              <a:rPr lang="fa-IR" sz="2200" dirty="0" smtClean="0"/>
              <a:t>) تقسیم می‌شود که در هر ناحیه سطرهای یک بازه از مقادیر کلید سطر ذخیره می‌شوند.</a:t>
            </a:r>
          </a:p>
          <a:p>
            <a:r>
              <a:rPr lang="fa-IR" sz="2200" b="1" dirty="0" smtClean="0">
                <a:solidFill>
                  <a:srgbClr val="0919AF"/>
                </a:solidFill>
              </a:rPr>
              <a:t>انباره (</a:t>
            </a:r>
            <a:r>
              <a:rPr lang="en-US" b="1" dirty="0" smtClean="0">
                <a:solidFill>
                  <a:srgbClr val="0919AF"/>
                </a:solidFill>
              </a:rPr>
              <a:t>Store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هر ناحیه شامل تعدادی انباره (</a:t>
            </a:r>
            <a:r>
              <a:rPr lang="en-US" dirty="0" smtClean="0"/>
              <a:t>Store</a:t>
            </a:r>
            <a:r>
              <a:rPr lang="fa-IR" sz="2200" dirty="0" smtClean="0"/>
              <a:t>) است. هر خانواده ستون به یکی از انباره‌ها نگاشت می‌شود.</a:t>
            </a:r>
          </a:p>
          <a:p>
            <a:r>
              <a:rPr lang="fa-IR" sz="2200" b="1" dirty="0" smtClean="0">
                <a:solidFill>
                  <a:srgbClr val="0919AF"/>
                </a:solidFill>
              </a:rPr>
              <a:t>کارگزار ناحیه (</a:t>
            </a:r>
            <a:r>
              <a:rPr lang="en-US" b="1" dirty="0" smtClean="0">
                <a:solidFill>
                  <a:srgbClr val="0919AF"/>
                </a:solidFill>
              </a:rPr>
              <a:t>Region Server</a:t>
            </a:r>
            <a:r>
              <a:rPr lang="fa-IR" sz="2200" b="1" dirty="0" smtClean="0">
                <a:solidFill>
                  <a:srgbClr val="0919AF"/>
                </a:solidFill>
              </a:rPr>
              <a:t>): </a:t>
            </a:r>
            <a:r>
              <a:rPr lang="fa-IR" sz="2200" dirty="0" smtClean="0"/>
              <a:t>ناحیه‌ها برای ذخیره‌سازی داده‌ها به کارگزارهای ناحیه که همان گره‌های ذخیره‌سازی هستند، منتسب می‌شوند.</a:t>
            </a:r>
          </a:p>
          <a:p>
            <a:r>
              <a:rPr lang="fa-IR" sz="2200" dirty="0" smtClean="0"/>
              <a:t>یک </a:t>
            </a:r>
            <a:r>
              <a:rPr lang="fa-IR" sz="2200" b="1" dirty="0" smtClean="0">
                <a:solidFill>
                  <a:srgbClr val="0919AF"/>
                </a:solidFill>
              </a:rPr>
              <a:t>کارگزار اصلی (</a:t>
            </a:r>
            <a:r>
              <a:rPr lang="en-US" b="1" dirty="0" smtClean="0">
                <a:solidFill>
                  <a:srgbClr val="0919AF"/>
                </a:solidFill>
              </a:rPr>
              <a:t>Master Server</a:t>
            </a:r>
            <a:r>
              <a:rPr lang="fa-IR" sz="2200" b="1" dirty="0" smtClean="0">
                <a:solidFill>
                  <a:srgbClr val="0919AF"/>
                </a:solidFill>
              </a:rPr>
              <a:t>) </a:t>
            </a:r>
            <a:r>
              <a:rPr lang="fa-IR" sz="2200" dirty="0" smtClean="0"/>
              <a:t>مسئول پایش کارگزارن ناحیه، تقسیم جدول به تعدادی ناحیه و انتساب ناحیه‌ها به کارگزارن ناحیه است.</a:t>
            </a:r>
            <a:endParaRPr lang="en-US" sz="2200" dirty="0" smtClean="0"/>
          </a:p>
          <a:p>
            <a:r>
              <a:rPr lang="en-US" dirty="0" err="1" smtClean="0"/>
              <a:t>Hbase</a:t>
            </a:r>
            <a:r>
              <a:rPr lang="fa-IR" dirty="0" smtClean="0"/>
              <a:t> </a:t>
            </a:r>
            <a:r>
              <a:rPr lang="fa-IR" sz="2200" dirty="0" smtClean="0"/>
              <a:t>از سیستم فایل توزیع‌شده هدوپ (</a:t>
            </a:r>
            <a:r>
              <a:rPr lang="en-US" sz="1800" dirty="0" smtClean="0"/>
              <a:t>HDFS</a:t>
            </a:r>
            <a:r>
              <a:rPr lang="fa-IR" sz="2200" dirty="0" smtClean="0"/>
              <a:t>) و سیستم </a:t>
            </a:r>
            <a:r>
              <a:rPr lang="en-US" sz="1900" dirty="0" smtClean="0"/>
              <a:t>Apache Zookeeper</a:t>
            </a:r>
            <a:r>
              <a:rPr lang="fa-IR" sz="1900" dirty="0" smtClean="0"/>
              <a:t> </a:t>
            </a:r>
            <a:r>
              <a:rPr lang="fa-IR" sz="2200" dirty="0" smtClean="0"/>
              <a:t>برای مدیریت توزیع، تکرار و همزمانی (</a:t>
            </a:r>
            <a:r>
              <a:rPr lang="en-US" sz="1900" dirty="0" smtClean="0"/>
              <a:t>synchronization</a:t>
            </a:r>
            <a:r>
              <a:rPr lang="fa-IR" sz="2200" dirty="0" smtClean="0"/>
              <a:t>) داده‌ها در کارگزارهای ناحیه استفاده می‌کند.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556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3904156" y="3324938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198416" tIns="198416" rIns="198416" bIns="198416" numCol="1" spcCol="1270" anchor="ctr" anchorCtr="0">
            <a:noAutofit/>
          </a:bodyPr>
          <a:lstStyle/>
          <a:p>
            <a:pPr lvl="0" algn="ctr" defTabSz="9779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2200" b="1" dirty="0">
                <a:solidFill>
                  <a:schemeClr val="tx1"/>
                </a:solidFill>
                <a:cs typeface="B Nazanin" panose="00000400000000000000" pitchFamily="2" charset="-78"/>
              </a:rPr>
              <a:t>مدل </a:t>
            </a:r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داده</a:t>
            </a:r>
            <a:endParaRPr lang="fa-IR" sz="22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Freeform 14"/>
          <p:cNvSpPr/>
          <p:nvPr/>
        </p:nvSpPr>
        <p:spPr>
          <a:xfrm rot="119043">
            <a:off x="3544990" y="3912999"/>
            <a:ext cx="359652" cy="27295"/>
          </a:xfrm>
          <a:custGeom>
            <a:avLst/>
            <a:gdLst>
              <a:gd name="connsiteX0" fmla="*/ 0 w 359651"/>
              <a:gd name="connsiteY0" fmla="*/ 13647 h 27294"/>
              <a:gd name="connsiteX1" fmla="*/ 359651 w 359651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9651" h="27294">
                <a:moveTo>
                  <a:pt x="359651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3534" tIns="4657" rIns="183535" bIns="4655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86000" y="3268882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FF8F8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کلید-مقدار</a:t>
            </a:r>
          </a:p>
        </p:txBody>
      </p:sp>
      <p:sp>
        <p:nvSpPr>
          <p:cNvPr id="17" name="Freeform 16"/>
          <p:cNvSpPr/>
          <p:nvPr/>
        </p:nvSpPr>
        <p:spPr>
          <a:xfrm rot="16242066">
            <a:off x="4420623" y="4674999"/>
            <a:ext cx="208577" cy="27295"/>
          </a:xfrm>
          <a:custGeom>
            <a:avLst/>
            <a:gdLst>
              <a:gd name="connsiteX0" fmla="*/ 0 w 208577"/>
              <a:gd name="connsiteY0" fmla="*/ 13647 h 27294"/>
              <a:gd name="connsiteX1" fmla="*/ 208577 w 208577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8577" h="27294">
                <a:moveTo>
                  <a:pt x="208577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1773" tIns="8433" rIns="111775" bIns="843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886193" y="4792881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ستونی</a:t>
            </a:r>
          </a:p>
        </p:txBody>
      </p:sp>
      <p:sp>
        <p:nvSpPr>
          <p:cNvPr id="19" name="Freeform 18"/>
          <p:cNvSpPr/>
          <p:nvPr/>
        </p:nvSpPr>
        <p:spPr>
          <a:xfrm rot="45954">
            <a:off x="5163564" y="3951095"/>
            <a:ext cx="246698" cy="27294"/>
          </a:xfrm>
          <a:custGeom>
            <a:avLst/>
            <a:gdLst>
              <a:gd name="connsiteX0" fmla="*/ 0 w 246698"/>
              <a:gd name="connsiteY0" fmla="*/ 13647 h 27294"/>
              <a:gd name="connsiteX1" fmla="*/ 246698 w 246698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698" h="27294">
                <a:moveTo>
                  <a:pt x="0" y="13647"/>
                </a:moveTo>
                <a:lnTo>
                  <a:pt x="246698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9881" tIns="7480" rIns="129882" bIns="7480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5410195" y="3345071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rgbClr val="E892EA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lvl="0"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سندگرا</a:t>
            </a:r>
          </a:p>
        </p:txBody>
      </p:sp>
      <p:sp>
        <p:nvSpPr>
          <p:cNvPr id="21" name="Freeform 20"/>
          <p:cNvSpPr/>
          <p:nvPr/>
        </p:nvSpPr>
        <p:spPr>
          <a:xfrm rot="5195367">
            <a:off x="4325120" y="3151001"/>
            <a:ext cx="323383" cy="27294"/>
          </a:xfrm>
          <a:custGeom>
            <a:avLst/>
            <a:gdLst>
              <a:gd name="connsiteX0" fmla="*/ 0 w 323383"/>
              <a:gd name="connsiteY0" fmla="*/ 13647 h 27294"/>
              <a:gd name="connsiteX1" fmla="*/ 323383 w 323383"/>
              <a:gd name="connsiteY1" fmla="*/ 13647 h 2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3383" h="27294">
                <a:moveTo>
                  <a:pt x="323383" y="13647"/>
                </a:moveTo>
                <a:lnTo>
                  <a:pt x="0" y="13647"/>
                </a:lnTo>
              </a:path>
            </a:pathLst>
          </a:custGeom>
          <a:noFill/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6306" tIns="5561" rIns="166307" bIns="5563" numCol="1" spcCol="1270" anchor="ctr" anchorCtr="0">
            <a:noAutofit/>
          </a:bodyPr>
          <a:lstStyle/>
          <a:p>
            <a:pPr lvl="0" algn="ctr" defTabSz="22225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a-IR" sz="500" b="1" kern="1200">
              <a:solidFill>
                <a:schemeClr val="tx1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3809991" y="1744883"/>
            <a:ext cx="1259475" cy="1259475"/>
          </a:xfrm>
          <a:custGeom>
            <a:avLst/>
            <a:gdLst>
              <a:gd name="connsiteX0" fmla="*/ 0 w 1259475"/>
              <a:gd name="connsiteY0" fmla="*/ 629738 h 1259475"/>
              <a:gd name="connsiteX1" fmla="*/ 629738 w 1259475"/>
              <a:gd name="connsiteY1" fmla="*/ 0 h 1259475"/>
              <a:gd name="connsiteX2" fmla="*/ 1259476 w 1259475"/>
              <a:gd name="connsiteY2" fmla="*/ 629738 h 1259475"/>
              <a:gd name="connsiteX3" fmla="*/ 629738 w 1259475"/>
              <a:gd name="connsiteY3" fmla="*/ 1259476 h 1259475"/>
              <a:gd name="connsiteX4" fmla="*/ 0 w 1259475"/>
              <a:gd name="connsiteY4" fmla="*/ 629738 h 125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475" h="1259475">
                <a:moveTo>
                  <a:pt x="0" y="629738"/>
                </a:moveTo>
                <a:cubicBezTo>
                  <a:pt x="0" y="281943"/>
                  <a:pt x="281943" y="0"/>
                  <a:pt x="629738" y="0"/>
                </a:cubicBezTo>
                <a:cubicBezTo>
                  <a:pt x="977533" y="0"/>
                  <a:pt x="1259476" y="281943"/>
                  <a:pt x="1259476" y="629738"/>
                </a:cubicBezTo>
                <a:cubicBezTo>
                  <a:pt x="1259476" y="977533"/>
                  <a:pt x="977533" y="1259476"/>
                  <a:pt x="629738" y="1259476"/>
                </a:cubicBezTo>
                <a:cubicBezTo>
                  <a:pt x="281943" y="1259476"/>
                  <a:pt x="0" y="977533"/>
                  <a:pt x="0" y="62973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193336" tIns="193336" rIns="193336" bIns="193336" numCol="1" spcCol="1270" anchor="ctr" anchorCtr="0">
            <a:noAutofit/>
          </a:bodyPr>
          <a:lstStyle/>
          <a:p>
            <a:pPr algn="ctr" defTabSz="6223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a-IR" sz="1600" b="1" dirty="0">
                <a:solidFill>
                  <a:schemeClr val="tx1"/>
                </a:solidFill>
                <a:cs typeface="B Nazanin" panose="00000400000000000000" pitchFamily="2" charset="-78"/>
              </a:rPr>
              <a:t>مبتنی بر </a:t>
            </a:r>
            <a:r>
              <a:rPr lang="fa-IR" sz="16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گراف</a:t>
            </a:r>
            <a:endParaRPr lang="fa-IR" sz="16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681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20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371600"/>
            <a:ext cx="8839200" cy="5257799"/>
          </a:xfrm>
        </p:spPr>
        <p:txBody>
          <a:bodyPr/>
          <a:lstStyle/>
          <a:p>
            <a:r>
              <a:rPr lang="fa-IR" sz="2400" dirty="0" smtClean="0"/>
              <a:t>داده‌ها به شکل گراف ذخیره می‌شوند.</a:t>
            </a:r>
          </a:p>
          <a:p>
            <a:r>
              <a:rPr lang="fa-IR" sz="2400" b="1" dirty="0" smtClean="0">
                <a:solidFill>
                  <a:srgbClr val="0919AF"/>
                </a:solidFill>
              </a:rPr>
              <a:t>راس‌ها</a:t>
            </a:r>
            <a:r>
              <a:rPr lang="fa-IR" sz="2400" b="1" dirty="0">
                <a:solidFill>
                  <a:srgbClr val="0919AF"/>
                </a:solidFill>
              </a:rPr>
              <a:t> </a:t>
            </a:r>
            <a:r>
              <a:rPr lang="fa-IR" sz="2400" b="1" dirty="0" smtClean="0">
                <a:solidFill>
                  <a:srgbClr val="0919AF"/>
                </a:solidFill>
              </a:rPr>
              <a:t>یا گره‌ها </a:t>
            </a:r>
            <a:r>
              <a:rPr lang="fa-IR" sz="2400" dirty="0" smtClean="0"/>
              <a:t>نمایانگر اشیاء و </a:t>
            </a:r>
            <a:r>
              <a:rPr lang="fa-IR" sz="2400" b="1" dirty="0" smtClean="0">
                <a:solidFill>
                  <a:srgbClr val="0919AF"/>
                </a:solidFill>
              </a:rPr>
              <a:t>یال‌ها</a:t>
            </a:r>
            <a:r>
              <a:rPr lang="fa-IR" sz="2400" dirty="0" smtClean="0"/>
              <a:t> رابطه‌ی بین آن‌ها را مشخص می‌کنند.</a:t>
            </a:r>
          </a:p>
          <a:p>
            <a:r>
              <a:rPr lang="fa-IR" sz="2400" dirty="0" smtClean="0"/>
              <a:t>هدف اصلی این نوع پایگاه داده، بهینه‌سازی </a:t>
            </a:r>
            <a:r>
              <a:rPr lang="fa-IR" sz="2200" b="1" dirty="0" smtClean="0">
                <a:solidFill>
                  <a:srgbClr val="C00000"/>
                </a:solidFill>
              </a:rPr>
              <a:t>ذخیره و بازیابی روابط بین موجودیت</a:t>
            </a:r>
            <a:r>
              <a:rPr lang="fa-IR" sz="2200" b="1" dirty="0">
                <a:solidFill>
                  <a:srgbClr val="C00000"/>
                </a:solidFill>
              </a:rPr>
              <a:t>‌ها</a:t>
            </a:r>
            <a:r>
              <a:rPr lang="fa-IR" sz="2200" dirty="0" smtClean="0"/>
              <a:t> </a:t>
            </a:r>
            <a:r>
              <a:rPr lang="fa-IR" sz="2400" dirty="0" smtClean="0"/>
              <a:t>است.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2" r="21814"/>
          <a:stretch/>
        </p:blipFill>
        <p:spPr bwMode="auto">
          <a:xfrm>
            <a:off x="457200" y="3352800"/>
            <a:ext cx="4257305" cy="324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28600" y="6550223"/>
            <a:ext cx="4343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>
                <a:latin typeface="Constantia"/>
              </a:rPr>
              <a:t>© </a:t>
            </a:r>
            <a:r>
              <a:rPr lang="en-US" sz="1200" i="1" dirty="0" smtClean="0"/>
              <a:t>http</a:t>
            </a:r>
            <a:r>
              <a:rPr lang="en-US" sz="1200" i="1" dirty="0"/>
              <a:t>://scraping.pro/where-nosql-practically-used/</a:t>
            </a:r>
            <a:endParaRPr lang="fa-IR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47244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3659089" y="4265712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2513111" y="5942111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1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داده‌ای مبتنی بر گراف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مدل داده‌ای مبتنی بر گراف شباهت زیادی با مدل داده‌ای </a:t>
            </a:r>
            <a:r>
              <a:rPr lang="en-US" dirty="0" smtClean="0"/>
              <a:t>ER/EER</a:t>
            </a:r>
            <a:r>
              <a:rPr lang="fa-IR" sz="2400" dirty="0" smtClean="0"/>
              <a:t> دارد با این تفاوت عمده که این مدل داده برای پایگاه داده توزیع‌شده استفاده می‌شود ولی </a:t>
            </a:r>
            <a:r>
              <a:rPr lang="en-US" dirty="0" smtClean="0"/>
              <a:t>ER/EER</a:t>
            </a:r>
            <a:r>
              <a:rPr lang="fa-IR" sz="2400" dirty="0" smtClean="0"/>
              <a:t> برای طراحی پایگاه داده کاربرد دارد. </a:t>
            </a:r>
            <a:endParaRPr lang="en-US" sz="2400" dirty="0" smtClean="0"/>
          </a:p>
          <a:p>
            <a:r>
              <a:rPr lang="fa-IR" sz="2400" dirty="0" smtClean="0"/>
              <a:t>تناظر بین مفاهیم </a:t>
            </a:r>
            <a:r>
              <a:rPr lang="en-US" dirty="0" smtClean="0"/>
              <a:t>ER/EER</a:t>
            </a:r>
            <a:r>
              <a:rPr lang="fa-IR" sz="2400" dirty="0" smtClean="0"/>
              <a:t> با مفاهیم پایگاه داده مبتنی بر گراف </a:t>
            </a:r>
            <a:r>
              <a:rPr lang="en-US" dirty="0" smtClean="0"/>
              <a:t>Neo4j</a:t>
            </a:r>
            <a:endParaRPr lang="fa-IR" sz="24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797175"/>
              </p:ext>
            </p:extLst>
          </p:nvPr>
        </p:nvGraphicFramePr>
        <p:xfrm>
          <a:off x="1676400" y="3962400"/>
          <a:ext cx="59436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2971800"/>
              </a:tblGrid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مفاهیم </a:t>
                      </a:r>
                      <a:r>
                        <a:rPr lang="en-US" dirty="0" smtClean="0">
                          <a:cs typeface="B Nazanin" panose="00000400000000000000" pitchFamily="2" charset="-78"/>
                        </a:rPr>
                        <a:t>ER/EER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مفاهیم </a:t>
                      </a:r>
                      <a:r>
                        <a:rPr lang="en-US" dirty="0" smtClean="0">
                          <a:cs typeface="B Nazanin" panose="00000400000000000000" pitchFamily="2" charset="-78"/>
                        </a:rPr>
                        <a:t>Neo4j</a:t>
                      </a:r>
                      <a:endParaRPr lang="en-US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نمونه </a:t>
                      </a:r>
                      <a:r>
                        <a:rPr lang="fa-IR" sz="2000" baseline="0" dirty="0" smtClean="0">
                          <a:cs typeface="B Nazanin" panose="00000400000000000000" pitchFamily="2" charset="-78"/>
                        </a:rPr>
                        <a:t>موجودیت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گره (</a:t>
                      </a:r>
                      <a:r>
                        <a:rPr lang="en-US" sz="1800" dirty="0" smtClean="0">
                          <a:cs typeface="B Nazanin" panose="00000400000000000000" pitchFamily="2" charset="-78"/>
                        </a:rPr>
                        <a:t>Node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)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نوع موجودیت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برچسب گره (</a:t>
                      </a:r>
                      <a:r>
                        <a:rPr lang="en-US" sz="1800" dirty="0" smtClean="0">
                          <a:cs typeface="B Nazanin" panose="00000400000000000000" pitchFamily="2" charset="-78"/>
                        </a:rPr>
                        <a:t>Node</a:t>
                      </a:r>
                      <a:r>
                        <a:rPr lang="en-US" sz="1800" baseline="0" dirty="0" smtClean="0">
                          <a:cs typeface="B Nazanin" panose="00000400000000000000" pitchFamily="2" charset="-78"/>
                        </a:rPr>
                        <a:t> Label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)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نمونه ارتباط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ارتباط</a:t>
                      </a:r>
                      <a:r>
                        <a:rPr lang="fa-IR" sz="2000" baseline="0" dirty="0" smtClean="0"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(</a:t>
                      </a:r>
                      <a:r>
                        <a:rPr lang="en-US" sz="1800" dirty="0" smtClean="0">
                          <a:cs typeface="B Nazanin" panose="00000400000000000000" pitchFamily="2" charset="-78"/>
                        </a:rPr>
                        <a:t>Relationship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)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نوع ارتباط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نوع ارتباط (</a:t>
                      </a:r>
                      <a:r>
                        <a:rPr lang="en-US" sz="1800" dirty="0" smtClean="0">
                          <a:cs typeface="B Nazanin" panose="00000400000000000000" pitchFamily="2" charset="-78"/>
                        </a:rPr>
                        <a:t>Relationship</a:t>
                      </a:r>
                      <a:r>
                        <a:rPr lang="en-US" sz="1800" baseline="0" dirty="0" smtClean="0">
                          <a:cs typeface="B Nazanin" panose="00000400000000000000" pitchFamily="2" charset="-78"/>
                        </a:rPr>
                        <a:t> Type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)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صفت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خصوصیت (</a:t>
                      </a:r>
                      <a:r>
                        <a:rPr lang="en-US" sz="1800" dirty="0" smtClean="0">
                          <a:cs typeface="B Nazanin" panose="00000400000000000000" pitchFamily="2" charset="-78"/>
                        </a:rPr>
                        <a:t>Property</a:t>
                      </a:r>
                      <a:r>
                        <a:rPr lang="fa-IR" sz="2000" dirty="0" smtClean="0">
                          <a:cs typeface="B Nazanin" panose="00000400000000000000" pitchFamily="2" charset="-78"/>
                        </a:rPr>
                        <a:t>)</a:t>
                      </a:r>
                      <a:endParaRPr lang="en-US" sz="2000" dirty="0">
                        <a:cs typeface="B Nazanin" panose="00000400000000000000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7696200" y="4876800"/>
            <a:ext cx="1295400" cy="381000"/>
          </a:xfrm>
          <a:prstGeom prst="wedgeRoundRectCallout">
            <a:avLst>
              <a:gd name="adj1" fmla="val -55180"/>
              <a:gd name="adj2" fmla="val 14509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ارتباط یکطرفه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28600" y="4937760"/>
            <a:ext cx="1295400" cy="381000"/>
          </a:xfrm>
          <a:prstGeom prst="wedgeRoundRectCallout">
            <a:avLst>
              <a:gd name="adj1" fmla="val 62162"/>
              <a:gd name="adj2" fmla="val 1326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ارتباط دوطرفه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 </a:t>
            </a:r>
            <a:r>
              <a:rPr lang="en-US" dirty="0" smtClean="0"/>
              <a:t>Neo4j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8"/>
          <a:stretch/>
        </p:blipFill>
        <p:spPr>
          <a:xfrm>
            <a:off x="457201" y="2438400"/>
            <a:ext cx="7620000" cy="4313938"/>
          </a:xfr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28600" y="1371600"/>
            <a:ext cx="8686800" cy="5257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q"/>
              <a:defRPr sz="20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1pPr>
            <a:lvl2pPr marL="742950" indent="-28575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q"/>
              <a:defRPr sz="20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2pPr>
            <a:lvl3pPr marL="11430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8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3pPr>
            <a:lvl4pPr marL="16002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 sz="16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4pPr>
            <a:lvl5pPr marL="2057400" indent="-228600" algn="r" defTabSz="914400" rtl="1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600" b="0" kern="1200" baseline="0">
                <a:solidFill>
                  <a:schemeClr val="tx1"/>
                </a:solidFill>
                <a:latin typeface="Times New Roman" pitchFamily="18" charset="0"/>
                <a:ea typeface="+mn-ea"/>
                <a:cs typeface="B Nazanin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a-IR" sz="2200" dirty="0" smtClean="0"/>
              <a:t>       تعریف گره‌های گراف شامل</a:t>
            </a:r>
            <a:r>
              <a:rPr lang="fa-IR" sz="2400" dirty="0" smtClean="0"/>
              <a:t> </a:t>
            </a:r>
            <a:r>
              <a:rPr lang="en-US" sz="1800" dirty="0" smtClean="0"/>
              <a:t>EMPLOYEE</a:t>
            </a:r>
            <a:r>
              <a:rPr lang="fa-IR" sz="2400" dirty="0" smtClean="0"/>
              <a:t>، </a:t>
            </a:r>
            <a:r>
              <a:rPr lang="en-US" sz="1800" dirty="0" smtClean="0"/>
              <a:t>DEPARTMENT</a:t>
            </a:r>
            <a:r>
              <a:rPr lang="fa-IR" sz="2400" dirty="0" smtClean="0"/>
              <a:t>، </a:t>
            </a:r>
            <a:r>
              <a:rPr lang="en-US" sz="1800" dirty="0" smtClean="0"/>
              <a:t>PROJECT</a:t>
            </a:r>
            <a:r>
              <a:rPr lang="fa-IR" sz="2400" dirty="0" smtClean="0"/>
              <a:t>، </a:t>
            </a:r>
            <a:r>
              <a:rPr lang="en-US" sz="1800" dirty="0" smtClean="0"/>
              <a:t>LOCATION</a:t>
            </a:r>
            <a:r>
              <a:rPr lang="fa-IR" sz="1800" dirty="0" smtClean="0"/>
              <a:t> </a:t>
            </a:r>
            <a:r>
              <a:rPr lang="fa-IR" sz="2200" dirty="0" smtClean="0"/>
              <a:t>به همراه خصوصیات آنها</a:t>
            </a:r>
          </a:p>
        </p:txBody>
      </p:sp>
      <p:pic>
        <p:nvPicPr>
          <p:cNvPr id="10" name="Picture 9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4478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68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 </a:t>
            </a:r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200" dirty="0" smtClean="0"/>
              <a:t>        تعریف یالهای (ارتباطات) </a:t>
            </a:r>
            <a:r>
              <a:rPr lang="fa-IR" sz="2200" dirty="0"/>
              <a:t>گراف شامل </a:t>
            </a:r>
            <a:r>
              <a:rPr lang="en-US" sz="1800" dirty="0" err="1" smtClean="0"/>
              <a:t>WorksFor</a:t>
            </a:r>
            <a:r>
              <a:rPr lang="fa-IR" dirty="0" smtClean="0"/>
              <a:t>، </a:t>
            </a:r>
            <a:r>
              <a:rPr lang="en-US" sz="1800" dirty="0" smtClean="0"/>
              <a:t>Manager</a:t>
            </a:r>
            <a:r>
              <a:rPr lang="fa-IR" dirty="0" smtClean="0"/>
              <a:t>، </a:t>
            </a:r>
            <a:r>
              <a:rPr lang="en-US" sz="1800" dirty="0" err="1" smtClean="0"/>
              <a:t>LocatedIn</a:t>
            </a:r>
            <a:r>
              <a:rPr lang="fa-IR" dirty="0" smtClean="0"/>
              <a:t>، </a:t>
            </a:r>
            <a:r>
              <a:rPr lang="en-US" sz="1800" dirty="0" err="1" smtClean="0"/>
              <a:t>WorksOn</a:t>
            </a:r>
            <a:r>
              <a:rPr lang="fa-IR" sz="1800" dirty="0" smtClean="0"/>
              <a:t> </a:t>
            </a:r>
            <a:r>
              <a:rPr lang="fa-IR" sz="2200" dirty="0" smtClean="0"/>
              <a:t>به </a:t>
            </a:r>
            <a:r>
              <a:rPr lang="fa-IR" sz="2200" dirty="0"/>
              <a:t>همراه خصوصیات </a:t>
            </a:r>
            <a:r>
              <a:rPr lang="fa-IR" sz="2200" dirty="0" smtClean="0"/>
              <a:t>آنها</a:t>
            </a:r>
            <a:endParaRPr lang="fa-IR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4796858" cy="4629321"/>
          </a:xfrm>
          <a:prstGeom prst="rect">
            <a:avLst/>
          </a:prstGeom>
        </p:spPr>
      </p:pic>
      <p:pic>
        <p:nvPicPr>
          <p:cNvPr id="8" name="Picture 7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4480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 </a:t>
            </a:r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200" dirty="0" smtClean="0"/>
              <a:t>        برخی عملگرهای ساده شده در زبان پرس‌وجوی </a:t>
            </a:r>
            <a:r>
              <a:rPr lang="en-US" sz="1900" dirty="0" smtClean="0"/>
              <a:t>Cypher</a:t>
            </a:r>
            <a:endParaRPr lang="fa-IR" sz="19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6378"/>
            <a:ext cx="8305800" cy="3203822"/>
          </a:xfrm>
          <a:prstGeom prst="rect">
            <a:avLst/>
          </a:prstGeom>
        </p:spPr>
      </p:pic>
      <p:pic>
        <p:nvPicPr>
          <p:cNvPr id="8" name="Picture 7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22" y="1447800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6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پایگاه داده مبتنی بر گراف </a:t>
            </a:r>
            <a:r>
              <a:rPr lang="en-US" dirty="0" smtClean="0"/>
              <a:t>Neo4j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200" dirty="0" smtClean="0"/>
              <a:t>       نمونه‌هایی از پرس‌وجوهای </a:t>
            </a:r>
            <a:r>
              <a:rPr lang="en-US" sz="1900" dirty="0" smtClean="0"/>
              <a:t>Cypher</a:t>
            </a:r>
            <a:endParaRPr lang="fa-IR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1" y="1410409"/>
            <a:ext cx="4891359" cy="5371391"/>
          </a:xfrm>
          <a:prstGeom prst="rect">
            <a:avLst/>
          </a:prstGeom>
        </p:spPr>
      </p:pic>
      <p:pic>
        <p:nvPicPr>
          <p:cNvPr id="6" name="Picture 5" descr="\\VBOXSVR\mahmoud\Documents\EDU\Sharif\DB\TA\slides\mesale-jadi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448007"/>
            <a:ext cx="747920" cy="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1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44099" y="2895600"/>
            <a:ext cx="5200367" cy="3090712"/>
            <a:chOff x="1196569" y="2362200"/>
            <a:chExt cx="6271031" cy="378612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524000" y="5638800"/>
              <a:ext cx="59436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676400" y="2362200"/>
              <a:ext cx="0" cy="3429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rot="16200000">
              <a:off x="1038255" y="2749116"/>
              <a:ext cx="762000" cy="445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b="1" dirty="0" smtClean="0">
                  <a:solidFill>
                    <a:srgbClr val="0919AF"/>
                  </a:solidFill>
                  <a:cs typeface="B Nazanin" panose="00000400000000000000" pitchFamily="2" charset="-78"/>
                </a:rPr>
                <a:t>اندازه</a:t>
              </a:r>
              <a:endParaRPr lang="en-US" b="1" dirty="0">
                <a:solidFill>
                  <a:srgbClr val="0919AF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24600" y="5695889"/>
              <a:ext cx="1143000" cy="452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b="1" dirty="0" smtClean="0">
                  <a:solidFill>
                    <a:srgbClr val="0919AF"/>
                  </a:solidFill>
                  <a:cs typeface="B Nazanin" panose="00000400000000000000" pitchFamily="2" charset="-78"/>
                </a:rPr>
                <a:t>پیچیدگی</a:t>
              </a:r>
              <a:endParaRPr lang="en-US" b="1" dirty="0">
                <a:solidFill>
                  <a:srgbClr val="0919AF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05000" y="2362200"/>
              <a:ext cx="1143000" cy="1017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b="1" dirty="0" smtClean="0">
                  <a:cs typeface="B Nazanin" panose="00000400000000000000" pitchFamily="2" charset="-78"/>
                </a:rPr>
                <a:t>پایگاه داده کلید-مقدار</a:t>
              </a:r>
              <a:endParaRPr lang="en-US" sz="1600" b="1" dirty="0">
                <a:cs typeface="B Nazanin" panose="00000400000000000000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00399" y="3048000"/>
              <a:ext cx="1143000" cy="7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600" b="1" dirty="0" smtClean="0">
                  <a:cs typeface="B Nazanin" panose="00000400000000000000" pitchFamily="2" charset="-78"/>
                </a:rPr>
                <a:t>پایگاه داده ستونی</a:t>
              </a:r>
              <a:endParaRPr lang="en-US" sz="1600" b="1" dirty="0">
                <a:cs typeface="B Nazanin" panose="00000400000000000000" pitchFamily="2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14999" y="4267201"/>
              <a:ext cx="1447800" cy="7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600" b="1" dirty="0" smtClean="0">
                  <a:cs typeface="B Nazanin" panose="00000400000000000000" pitchFamily="2" charset="-78"/>
                </a:rPr>
                <a:t>پایگاه داده مبتنی بر گراف</a:t>
              </a:r>
              <a:endParaRPr lang="en-US" sz="1600" b="1" dirty="0">
                <a:cs typeface="B Nazanin" panose="00000400000000000000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5801" y="3657600"/>
              <a:ext cx="1143000" cy="71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600" b="1" dirty="0" smtClean="0">
                  <a:cs typeface="B Nazanin" panose="00000400000000000000" pitchFamily="2" charset="-78"/>
                </a:rPr>
                <a:t>پایگاه داده سندگرا</a:t>
              </a:r>
              <a:endParaRPr lang="en-US" sz="1600" b="1" dirty="0">
                <a:cs typeface="B Nazanin" panose="00000400000000000000" pitchFamily="2" charset="-78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362200" y="3048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Oval 19"/>
            <p:cNvSpPr/>
            <p:nvPr/>
          </p:nvSpPr>
          <p:spPr>
            <a:xfrm>
              <a:off x="3581400" y="3733800"/>
              <a:ext cx="304800" cy="3048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Oval 20"/>
            <p:cNvSpPr/>
            <p:nvPr/>
          </p:nvSpPr>
          <p:spPr>
            <a:xfrm>
              <a:off x="4953000" y="4343400"/>
              <a:ext cx="304800" cy="3048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Oval 21"/>
            <p:cNvSpPr/>
            <p:nvPr/>
          </p:nvSpPr>
          <p:spPr>
            <a:xfrm>
              <a:off x="6248400" y="4953000"/>
              <a:ext cx="304800" cy="3048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انتخاب پایگاه داده غیررابطه‌ای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sz="2300" b="1" dirty="0" smtClean="0">
                <a:solidFill>
                  <a:srgbClr val="0919AF"/>
                </a:solidFill>
              </a:rPr>
              <a:t>کدام نوع پایگاه داده غیررابطه‌ای مناسب است؟</a:t>
            </a:r>
          </a:p>
          <a:p>
            <a:r>
              <a:rPr lang="fa-IR" sz="2400" dirty="0" smtClean="0"/>
              <a:t>بستگی به نیاز برنامه کاربردی دارد.</a:t>
            </a:r>
          </a:p>
          <a:p>
            <a:pPr lvl="1"/>
            <a:r>
              <a:rPr lang="fa-IR" sz="2400" dirty="0" smtClean="0"/>
              <a:t>اندازه‌ی داده و پیچیدگی</a:t>
            </a:r>
          </a:p>
          <a:p>
            <a:pPr lvl="1"/>
            <a:r>
              <a:rPr lang="fa-IR" sz="2400" dirty="0" smtClean="0"/>
              <a:t>تئوری </a:t>
            </a:r>
            <a:r>
              <a:rPr lang="en-US" dirty="0" smtClean="0"/>
              <a:t>CAP</a:t>
            </a:r>
            <a:endParaRPr lang="fa-IR" sz="2400" dirty="0" smtClean="0"/>
          </a:p>
          <a:p>
            <a:pPr lvl="1"/>
            <a:r>
              <a:rPr lang="fa-IR" sz="2400" dirty="0"/>
              <a:t>ساختار داده</a:t>
            </a:r>
          </a:p>
          <a:p>
            <a:pPr lvl="1"/>
            <a:endParaRPr lang="fa-IR" dirty="0" smtClean="0"/>
          </a:p>
          <a:p>
            <a:pPr lvl="1"/>
            <a:endParaRPr lang="en-US" dirty="0"/>
          </a:p>
        </p:txBody>
      </p:sp>
      <p:pic>
        <p:nvPicPr>
          <p:cNvPr id="8" name="Picture 2" descr="E:\img\x1Qyur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2" y="2155886"/>
            <a:ext cx="5657850" cy="39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" r="-2679"/>
          <a:stretch/>
        </p:blipFill>
        <p:spPr bwMode="auto">
          <a:xfrm>
            <a:off x="433487" y="2161592"/>
            <a:ext cx="551011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148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افزایش حجم داده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" y="1600200"/>
            <a:ext cx="79724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a-IR" sz="2800" dirty="0" smtClean="0"/>
          </a:p>
          <a:p>
            <a:pPr marL="0" indent="0" algn="ctr">
              <a:buNone/>
            </a:pPr>
            <a:endParaRPr lang="fa-IR" sz="2800" dirty="0" smtClean="0"/>
          </a:p>
          <a:p>
            <a:pPr marL="0" indent="0" algn="ctr">
              <a:buNone/>
            </a:pPr>
            <a:r>
              <a:rPr lang="fa-IR" sz="3200" dirty="0" smtClean="0">
                <a:solidFill>
                  <a:srgbClr val="C00000"/>
                </a:solidFill>
                <a:cs typeface="B Jadid" pitchFamily="2" charset="-78"/>
              </a:rPr>
              <a:t>پرسش و پاسخ . . .</a:t>
            </a:r>
          </a:p>
          <a:p>
            <a:pPr marL="0" indent="0" algn="ctr">
              <a:buNone/>
            </a:pPr>
            <a:endParaRPr lang="fa-IR" sz="2800" dirty="0" smtClean="0"/>
          </a:p>
          <a:p>
            <a:pPr marL="0" indent="0" algn="ctr">
              <a:buNone/>
            </a:pPr>
            <a:r>
              <a:rPr lang="en-US" sz="2400" b="1" dirty="0" smtClean="0">
                <a:latin typeface="Calibri" pitchFamily="34" charset="0"/>
              </a:rPr>
              <a:t>amini@sharif.edu</a:t>
            </a:r>
            <a:endParaRPr lang="en-US" sz="24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2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A\Desktop\nosql\2015\8751513_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4607" t="14000" r="12360" b="12500"/>
          <a:stretch>
            <a:fillRect/>
          </a:stretch>
        </p:blipFill>
        <p:spPr bwMode="auto">
          <a:xfrm>
            <a:off x="152400" y="1430152"/>
            <a:ext cx="2527106" cy="2089722"/>
          </a:xfrm>
          <a:prstGeom prst="rect">
            <a:avLst/>
          </a:prstGeom>
          <a:noFill/>
        </p:spPr>
      </p:pic>
      <p:pic>
        <p:nvPicPr>
          <p:cNvPr id="23" name="Picture 2" descr="C:\Users\A\Desktop\nosql\2015\img\ur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5951" l="0" r="100000">
                        <a14:foregroundMark x1="34331" y1="20951" x2="34331" y2="20951"/>
                        <a14:foregroundMark x1="31338" y1="28169" x2="31338" y2="28169"/>
                        <a14:foregroundMark x1="26585" y1="28169" x2="26585" y2="28169"/>
                        <a14:foregroundMark x1="19542" y1="32218" x2="19542" y2="32218"/>
                        <a14:foregroundMark x1="18838" y1="37148" x2="18838" y2="37148"/>
                        <a14:foregroundMark x1="17958" y1="43486" x2="17958" y2="43486"/>
                        <a14:foregroundMark x1="31338" y1="42782" x2="31338" y2="42782"/>
                        <a14:foregroundMark x1="22711" y1="53169" x2="22711" y2="53169"/>
                        <a14:foregroundMark x1="55458" y1="41197" x2="55458" y2="41197"/>
                        <a14:foregroundMark x1="44542" y1="41901" x2="44542" y2="41901"/>
                        <a14:foregroundMark x1="27289" y1="38732" x2="27289" y2="38732"/>
                        <a14:foregroundMark x1="18838" y1="40317" x2="18838" y2="40317"/>
                        <a14:foregroundMark x1="29754" y1="11268" x2="29754" y2="11268"/>
                        <a14:foregroundMark x1="16373" y1="14437" x2="16373" y2="14437"/>
                        <a14:foregroundMark x1="27289" y1="18486" x2="27289" y2="18486"/>
                        <a14:foregroundMark x1="25704" y1="20951" x2="25704" y2="20951"/>
                        <a14:foregroundMark x1="14789" y1="32218" x2="14789" y2="32218"/>
                        <a14:foregroundMark x1="11796" y1="35563" x2="10915" y2="37852"/>
                        <a14:foregroundMark x1="46831" y1="6514" x2="42958" y2="1443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629400" y="1219200"/>
            <a:ext cx="2438400" cy="2362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ظهور </a:t>
            </a:r>
            <a:r>
              <a:rPr lang="fa-IR" dirty="0"/>
              <a:t>پایگاه‌های </a:t>
            </a:r>
            <a:r>
              <a:rPr lang="fa-IR" dirty="0" smtClean="0"/>
              <a:t>داده‌ی</a:t>
            </a:r>
            <a:r>
              <a:rPr lang="en-US" dirty="0" smtClean="0"/>
              <a:t>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pPr>
              <a:lnSpc>
                <a:spcPct val="160000"/>
              </a:lnSpc>
            </a:pPr>
            <a:endParaRPr lang="fa-IR" sz="2400" dirty="0" smtClean="0"/>
          </a:p>
          <a:p>
            <a:pPr>
              <a:lnSpc>
                <a:spcPct val="160000"/>
              </a:lnSpc>
            </a:pPr>
            <a:r>
              <a:rPr lang="fa-IR" sz="2400" dirty="0" smtClean="0"/>
              <a:t>مطرح </a:t>
            </a:r>
            <a:r>
              <a:rPr lang="fa-IR" sz="2400" dirty="0"/>
              <a:t>شدن مفهوم </a:t>
            </a:r>
            <a:r>
              <a:rPr lang="en-US" dirty="0" err="1" smtClean="0"/>
              <a:t>NoSQL</a:t>
            </a:r>
            <a:r>
              <a:rPr lang="en-US" dirty="0" smtClean="0"/>
              <a:t> </a:t>
            </a:r>
            <a:r>
              <a:rPr lang="fa-IR" dirty="0" smtClean="0"/>
              <a:t> </a:t>
            </a:r>
            <a:r>
              <a:rPr lang="fa-IR" sz="2400" dirty="0" smtClean="0"/>
              <a:t>در </a:t>
            </a:r>
            <a:r>
              <a:rPr lang="fa-IR" sz="2400" dirty="0"/>
              <a:t>سال 1998 به عنوان پایگاه </a:t>
            </a:r>
            <a:r>
              <a:rPr lang="fa-IR" sz="2400" dirty="0" smtClean="0"/>
              <a:t>داده‌ی رابطه‌ای </a:t>
            </a:r>
            <a:r>
              <a:rPr lang="fa-IR" sz="2400" dirty="0"/>
              <a:t>مبتنی بر </a:t>
            </a:r>
            <a:r>
              <a:rPr lang="fa-IR" sz="2400" dirty="0" smtClean="0"/>
              <a:t>فایل که استفاده از </a:t>
            </a:r>
            <a:r>
              <a:rPr lang="en-US" dirty="0" smtClean="0"/>
              <a:t>SQL</a:t>
            </a:r>
            <a:r>
              <a:rPr lang="fa-IR" dirty="0" smtClean="0"/>
              <a:t> </a:t>
            </a:r>
            <a:r>
              <a:rPr lang="fa-IR" sz="2400" dirty="0" smtClean="0"/>
              <a:t>را حذف کرده بود. در حال حاضر به پایگاه‌داده‌های غیررابطه‌ای گفته می‌شود.</a:t>
            </a:r>
            <a:endParaRPr lang="fa-IR" sz="2400" dirty="0"/>
          </a:p>
          <a:p>
            <a:pPr>
              <a:lnSpc>
                <a:spcPct val="160000"/>
              </a:lnSpc>
            </a:pPr>
            <a:r>
              <a:rPr lang="fa-IR" sz="2400" dirty="0"/>
              <a:t>رقابت با پایگاه‌های داده‌ی رابطه‌ای از سال </a:t>
            </a:r>
            <a:r>
              <a:rPr lang="fa-IR" sz="2400" dirty="0" smtClean="0"/>
              <a:t>2009</a:t>
            </a:r>
          </a:p>
          <a:p>
            <a:pPr>
              <a:lnSpc>
                <a:spcPct val="200000"/>
              </a:lnSpc>
            </a:pPr>
            <a:r>
              <a:rPr lang="fa-IR" sz="2400" dirty="0" smtClean="0"/>
              <a:t>دلایل ایجاد پایگاه داده‌های </a:t>
            </a:r>
            <a:r>
              <a:rPr lang="en-US" sz="2100" dirty="0" smtClean="0"/>
              <a:t>NoSQL</a:t>
            </a:r>
            <a:r>
              <a:rPr lang="fa-IR" sz="2400" dirty="0" smtClean="0"/>
              <a:t>: 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گسترش </a:t>
            </a:r>
            <a:r>
              <a:rPr lang="fa-IR" sz="2200" dirty="0"/>
              <a:t>برنامه‌های کاربردی </a:t>
            </a:r>
            <a:r>
              <a:rPr lang="fa-IR" sz="2200" dirty="0" smtClean="0"/>
              <a:t>جدید /  افزایش </a:t>
            </a:r>
            <a:r>
              <a:rPr lang="fa-IR" sz="2200" dirty="0"/>
              <a:t>حجم </a:t>
            </a:r>
            <a:r>
              <a:rPr lang="fa-IR" sz="2200" dirty="0" smtClean="0"/>
              <a:t>داده  /  افزایش </a:t>
            </a:r>
            <a:r>
              <a:rPr lang="fa-IR" sz="2200" dirty="0"/>
              <a:t>کاربران</a:t>
            </a:r>
          </a:p>
          <a:p>
            <a:pPr>
              <a:lnSpc>
                <a:spcPct val="160000"/>
              </a:lnSpc>
            </a:pPr>
            <a:endParaRPr lang="fa-IR" sz="2400" dirty="0"/>
          </a:p>
          <a:p>
            <a:endParaRPr lang="fa-IR" dirty="0" smtClean="0"/>
          </a:p>
        </p:txBody>
      </p:sp>
      <p:grpSp>
        <p:nvGrpSpPr>
          <p:cNvPr id="3" name="Group 19"/>
          <p:cNvGrpSpPr/>
          <p:nvPr/>
        </p:nvGrpSpPr>
        <p:grpSpPr>
          <a:xfrm>
            <a:off x="3581400" y="1295400"/>
            <a:ext cx="2286000" cy="2504602"/>
            <a:chOff x="3581400" y="2209800"/>
            <a:chExt cx="2667000" cy="2917059"/>
          </a:xfrm>
          <a:effectLst/>
        </p:grpSpPr>
        <p:sp>
          <p:nvSpPr>
            <p:cNvPr id="9" name="Oval 8"/>
            <p:cNvSpPr/>
            <p:nvPr/>
          </p:nvSpPr>
          <p:spPr>
            <a:xfrm>
              <a:off x="3581400" y="2209800"/>
              <a:ext cx="2667000" cy="25908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14800" y="2590800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46514" y="2438401"/>
              <a:ext cx="350096" cy="268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0" y="2286001"/>
              <a:ext cx="351967" cy="2688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endParaRPr lang="en-US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27514" y="2514600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53000" y="2467965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84714" y="2209800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4001" y="2743201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65715" y="2514600"/>
              <a:ext cx="350096" cy="2043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86200" y="2438401"/>
              <a:ext cx="350096" cy="236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5000" y="2665274"/>
              <a:ext cx="350096" cy="2043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1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0</a:t>
              </a:r>
            </a:p>
            <a:p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" name="Plus 21"/>
          <p:cNvSpPr/>
          <p:nvPr/>
        </p:nvSpPr>
        <p:spPr>
          <a:xfrm>
            <a:off x="2819400" y="2057400"/>
            <a:ext cx="609600" cy="533400"/>
          </a:xfrm>
          <a:prstGeom prst="mathPlus">
            <a:avLst>
              <a:gd name="adj1" fmla="val 9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Plus 23"/>
          <p:cNvSpPr/>
          <p:nvPr/>
        </p:nvSpPr>
        <p:spPr>
          <a:xfrm>
            <a:off x="5943600" y="2133600"/>
            <a:ext cx="609600" cy="533400"/>
          </a:xfrm>
          <a:prstGeom prst="mathPlus">
            <a:avLst>
              <a:gd name="adj1" fmla="val 9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" y="2234625"/>
            <a:ext cx="9143999" cy="5847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3200" b="1" dirty="0" smtClean="0">
                <a:solidFill>
                  <a:schemeClr val="bg1"/>
                </a:solidFill>
                <a:latin typeface="Times New Roman" pitchFamily="18" charset="0"/>
                <a:cs typeface="B Nazanin" panose="00000400000000000000" pitchFamily="2" charset="-78"/>
              </a:rPr>
              <a:t>نامناسب بودن پایگاه‌های داده‌ی رابطه‌ای</a:t>
            </a:r>
            <a:endParaRPr lang="en-US" sz="3200" b="1" dirty="0" smtClean="0">
              <a:solidFill>
                <a:schemeClr val="bg1"/>
              </a:solidFill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25088" y="2234625"/>
            <a:ext cx="9144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3200" b="1" dirty="0" smtClean="0">
                <a:solidFill>
                  <a:schemeClr val="tx1"/>
                </a:solidFill>
                <a:latin typeface="Times New Roman" pitchFamily="18" charset="0"/>
                <a:cs typeface="B Nazanin" panose="00000400000000000000" pitchFamily="2" charset="-78"/>
              </a:rPr>
              <a:t>نیاز به پردازش و ذخیره‌سازی توزیع شده</a:t>
            </a:r>
            <a:endParaRPr lang="en-US" sz="3200" b="1" dirty="0" smtClean="0">
              <a:solidFill>
                <a:schemeClr val="tx1"/>
              </a:solidFill>
              <a:latin typeface="Times New Roman" pitchFamily="18" charset="0"/>
              <a:cs typeface="B Nazanin" panose="00000400000000000000" pitchFamily="2" charset="-7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5087" y="2234625"/>
            <a:ext cx="9169088" cy="584775"/>
          </a:xfrm>
          <a:prstGeom prst="rect">
            <a:avLst/>
          </a:prstGeom>
          <a:solidFill>
            <a:srgbClr val="F7172C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NoSQL  =   N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ot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nly </a:t>
            </a:r>
            <a:r>
              <a:rPr lang="en-US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6571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 فهرست مطالب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پیدایش پایگاه‌های داده‌ی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NoSQL</a:t>
            </a:r>
            <a:endParaRPr lang="fa-IR" sz="2200" dirty="0">
              <a:solidFill>
                <a:schemeClr val="bg1">
                  <a:lumMod val="75000"/>
                </a:schemeClr>
              </a:solidFill>
            </a:endParaRPr>
          </a:p>
          <a:p>
            <a:pPr algn="r">
              <a:lnSpc>
                <a:spcPct val="170000"/>
              </a:lnSpc>
            </a:pPr>
            <a:r>
              <a:rPr lang="fa-IR" sz="2800" b="1" dirty="0">
                <a:solidFill>
                  <a:srgbClr val="0919AF"/>
                </a:solidFill>
              </a:rPr>
              <a:t>تفاوت پایگاه‌های داده‌ی رابطه‌ای و </a:t>
            </a:r>
            <a:r>
              <a:rPr lang="fa-IR" sz="2800" b="1" dirty="0" smtClean="0">
                <a:solidFill>
                  <a:srgbClr val="0919AF"/>
                </a:solidFill>
              </a:rPr>
              <a:t>غیررابطه‌ای (</a:t>
            </a:r>
            <a:r>
              <a:rPr lang="en-US" sz="2400" b="1" dirty="0" smtClean="0">
                <a:solidFill>
                  <a:srgbClr val="0919AF"/>
                </a:solidFill>
              </a:rPr>
              <a:t>NoSQL</a:t>
            </a:r>
            <a:r>
              <a:rPr lang="fa-IR" sz="2800" b="1" dirty="0" smtClean="0">
                <a:solidFill>
                  <a:srgbClr val="0919AF"/>
                </a:solidFill>
              </a:rPr>
              <a:t>)</a:t>
            </a:r>
            <a:endParaRPr lang="fa-IR" sz="2800" b="1" dirty="0">
              <a:solidFill>
                <a:srgbClr val="0919AF"/>
              </a:solidFill>
            </a:endParaRPr>
          </a:p>
          <a:p>
            <a:pPr>
              <a:lnSpc>
                <a:spcPct val="170000"/>
              </a:lnSpc>
            </a:pP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</a:rPr>
              <a:t>انواع مدل‌های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</a:rPr>
              <a:t>داده‌ی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NoSQL</a:t>
            </a:r>
            <a:endParaRPr lang="fa-IR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کلید-مقدار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Key-Value Store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سندگرا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Document 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ستونی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Column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fa-IR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170000"/>
              </a:lnSpc>
            </a:pP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مبتنی </a:t>
            </a:r>
            <a:r>
              <a:rPr lang="fa-IR" sz="2200" dirty="0">
                <a:solidFill>
                  <a:schemeClr val="bg1">
                    <a:lumMod val="75000"/>
                  </a:schemeClr>
                </a:solidFill>
              </a:rPr>
              <a:t>بر </a:t>
            </a:r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</a:rPr>
              <a:t>گراف 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Graph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Based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1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یادآوری: ویژگی‌های پایگاه‌های داده‌ی رابطه‌ای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Low">
              <a:lnSpc>
                <a:spcPct val="200000"/>
              </a:lnSpc>
            </a:pPr>
            <a:r>
              <a:rPr lang="fa-IR" sz="2400" b="1" dirty="0" smtClean="0">
                <a:solidFill>
                  <a:srgbClr val="0919AF"/>
                </a:solidFill>
              </a:rPr>
              <a:t>در پایگاه‌های </a:t>
            </a:r>
            <a:r>
              <a:rPr lang="fa-IR" sz="2400" b="1" dirty="0">
                <a:solidFill>
                  <a:srgbClr val="0919AF"/>
                </a:solidFill>
              </a:rPr>
              <a:t>داده‌ی </a:t>
            </a:r>
            <a:r>
              <a:rPr lang="fa-IR" sz="2400" b="1" dirty="0" smtClean="0">
                <a:solidFill>
                  <a:srgbClr val="0919AF"/>
                </a:solidFill>
              </a:rPr>
              <a:t>رابطه‌ای</a:t>
            </a:r>
          </a:p>
          <a:p>
            <a:pPr lvl="1" algn="justLow">
              <a:lnSpc>
                <a:spcPct val="200000"/>
              </a:lnSpc>
            </a:pPr>
            <a:r>
              <a:rPr lang="fa-IR" sz="2400" dirty="0" smtClean="0"/>
              <a:t>داده‌ها به صورت رابطه‌هایی (جدول‌هایی) مدل می‌شود.</a:t>
            </a:r>
          </a:p>
          <a:p>
            <a:pPr lvl="1" algn="justLow">
              <a:lnSpc>
                <a:spcPct val="200000"/>
              </a:lnSpc>
            </a:pPr>
            <a:r>
              <a:rPr lang="fa-IR" sz="2200" dirty="0" smtClean="0"/>
              <a:t>اشیاء سطرهای جدول هستند.</a:t>
            </a:r>
          </a:p>
          <a:p>
            <a:pPr lvl="1" algn="justLow">
              <a:lnSpc>
                <a:spcPct val="200000"/>
              </a:lnSpc>
            </a:pPr>
            <a:r>
              <a:rPr lang="fa-IR" sz="2200" dirty="0" smtClean="0"/>
              <a:t>جدول شامل اشیاء مشابهی است.</a:t>
            </a:r>
          </a:p>
          <a:p>
            <a:pPr lvl="1" algn="justLow">
              <a:lnSpc>
                <a:spcPct val="200000"/>
              </a:lnSpc>
            </a:pPr>
            <a:r>
              <a:rPr lang="fa-IR" sz="2200" dirty="0" smtClean="0"/>
              <a:t>ارتباط بین جداول با استفاده از کلیدهای خارجی است.</a:t>
            </a:r>
          </a:p>
          <a:p>
            <a:pPr lvl="1" algn="justLow">
              <a:lnSpc>
                <a:spcPct val="150000"/>
              </a:lnSpc>
            </a:pPr>
            <a:endParaRPr lang="fa-IR" sz="2200" dirty="0" smtClean="0"/>
          </a:p>
        </p:txBody>
      </p:sp>
    </p:spTree>
    <p:extLst>
      <p:ext uri="{BB962C8B-B14F-4D97-AF65-F5344CB8AC3E}">
        <p14:creationId xmlns:p14="http://schemas.microsoft.com/office/powerpoint/2010/main" val="122600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B Titr"/>
      </a:majorFont>
      <a:minorFont>
        <a:latin typeface="Times New Roman"/>
        <a:ea typeface=""/>
        <a:cs typeface="B Roy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191184</TotalTime>
  <Words>4153</Words>
  <Application>Microsoft Office PowerPoint</Application>
  <PresentationFormat>On-screen Show (4:3)</PresentationFormat>
  <Paragraphs>643</Paragraphs>
  <Slides>60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4" baseType="lpstr">
      <vt:lpstr>Arial</vt:lpstr>
      <vt:lpstr>B Jadid</vt:lpstr>
      <vt:lpstr>B Nazanin</vt:lpstr>
      <vt:lpstr>B Roya</vt:lpstr>
      <vt:lpstr>B Titr</vt:lpstr>
      <vt:lpstr>Bodoni MT Black</vt:lpstr>
      <vt:lpstr>Calibri</vt:lpstr>
      <vt:lpstr>Constantia</vt:lpstr>
      <vt:lpstr>Franklin Gothic Heavy</vt:lpstr>
      <vt:lpstr>IranNastaliq</vt:lpstr>
      <vt:lpstr>Times New Roman</vt:lpstr>
      <vt:lpstr>Wingdings</vt:lpstr>
      <vt:lpstr>Office Theme</vt:lpstr>
      <vt:lpstr>Visio</vt:lpstr>
      <vt:lpstr>به نام آنکه جان را فکرت آموخت</vt:lpstr>
      <vt:lpstr> فهرست مطالب</vt:lpstr>
      <vt:lpstr> فهرست مطالب</vt:lpstr>
      <vt:lpstr>گسترش برنامه‌های کاربردی جدید</vt:lpstr>
      <vt:lpstr>ویژگی مشترک برنامه‌های کاربردی جدید</vt:lpstr>
      <vt:lpstr>افزایش حجم داده</vt:lpstr>
      <vt:lpstr>ظهور پایگاه‌های داده‌ی NoSQL </vt:lpstr>
      <vt:lpstr> فهرست مطالب</vt:lpstr>
      <vt:lpstr>یادآوری: ویژگی‌های پایگاه‌های داده‌ی رابطه‌ای</vt:lpstr>
      <vt:lpstr>یادآوری: ویژگی‌های پایگاه‌های داده‌ی رابطه‌ای</vt:lpstr>
      <vt:lpstr>یادآوری: ویژگی‌های پایگاه‌های داده‌ی رابطه‌ای</vt:lpstr>
      <vt:lpstr>یادآوری: خواص تراکنش در پایگاه داده‏های رابطه‏ای</vt:lpstr>
      <vt:lpstr>مشخصات پایگاه‌های داده‌ی غیررابطه‌ای (NoSQL)</vt:lpstr>
      <vt:lpstr>مشخصات پایگاه‌های داده‌ی غیررابطه‌ای (NoSQL) (ادامه)</vt:lpstr>
      <vt:lpstr>مشخصات پایگاه‌های داده‌ی غیررابطه‌ای (NoSQL) (ادامه)</vt:lpstr>
      <vt:lpstr>مشخصات پایگاه‌های داده‌ی غیررابطه‌ای (NoSQL)</vt:lpstr>
      <vt:lpstr>یادآوری: خواص تراکنش در پایگاه داده‏های NoSQL</vt:lpstr>
      <vt:lpstr>تئوری CAP</vt:lpstr>
      <vt:lpstr> فهرست مطالب</vt:lpstr>
      <vt:lpstr>انواع مدل‌های داده‌ای NoSQL</vt:lpstr>
      <vt:lpstr>انواع پایگاه داده‌های NoSQL</vt:lpstr>
      <vt:lpstr>شرکت‌های استفاده کننده از NoSQL</vt:lpstr>
      <vt:lpstr>پایگاه داده‌های کلید-مقدار</vt:lpstr>
      <vt:lpstr>مدل داده‌ای کلید-مقدار</vt:lpstr>
      <vt:lpstr>توزیع و تکرار داده‌ها در پایگاه داده کلید-مقدار</vt:lpstr>
      <vt:lpstr>مقیاس‌پذیری افقی در پایگاه داده کلید-مقدار</vt:lpstr>
      <vt:lpstr>ويژگیهای پایگاه‌داده‌های کلید-مقدار</vt:lpstr>
      <vt:lpstr>پایگاه‌داده‌های سندگرا</vt:lpstr>
      <vt:lpstr>مدل داده‌ای سندگرا</vt:lpstr>
      <vt:lpstr>مدل داده‌ای سندگرا</vt:lpstr>
      <vt:lpstr>مدل داده‌ای سندگرا</vt:lpstr>
      <vt:lpstr>پایگاه داده سندگرا - MongoDB</vt:lpstr>
      <vt:lpstr>پایگاه داده سندگرا – عملیات CRUD در MongoDB</vt:lpstr>
      <vt:lpstr>پایگاه داده سندگرا – عملیات CRUD در MongoDB</vt:lpstr>
      <vt:lpstr>پایگاه داده سندگرا – طراحی در پایگاه داده سندگرا</vt:lpstr>
      <vt:lpstr>پایگاه داده سندگرا – طراحی در پایگاه داده سندگرا</vt:lpstr>
      <vt:lpstr>پایگاه داده سندگرا – طراحی در پایگاه داده سندگرا</vt:lpstr>
      <vt:lpstr>پایگاه داده سندگرا – عملیات CRUD در MongoDB</vt:lpstr>
      <vt:lpstr>پایگاه داده سندگرا – عملیات CRUD در MongoDB</vt:lpstr>
      <vt:lpstr>پایگاه داده سندگرا – عملیات CRUD در MongoDB</vt:lpstr>
      <vt:lpstr>پایگاه داده سندگرا – عملیات CRUD در MongoDB</vt:lpstr>
      <vt:lpstr>پایگاه داده سندگرا – عملیات CRUD در MongoDB</vt:lpstr>
      <vt:lpstr>پایگاه داده ستونی</vt:lpstr>
      <vt:lpstr>مدل داده‌ ستونی</vt:lpstr>
      <vt:lpstr>مدل داده ستونی</vt:lpstr>
      <vt:lpstr>مدل داده ستونی</vt:lpstr>
      <vt:lpstr>مدل داده ستونی</vt:lpstr>
      <vt:lpstr>مدل داده ستونی</vt:lpstr>
      <vt:lpstr>پایگاه داده ستونی – عملیات CRUD در Hbase</vt:lpstr>
      <vt:lpstr>پایگاه داده ستونی – عملیات CRUD در Hbase</vt:lpstr>
      <vt:lpstr>پایگاه داده ستونی- مدیریت توزیع و ذخیره‌سازی در Hbase</vt:lpstr>
      <vt:lpstr>پایگاه داده مبتنی بر گراف</vt:lpstr>
      <vt:lpstr>پایگاه داده مبتنی بر گراف</vt:lpstr>
      <vt:lpstr>مدل داده‌ای مبتنی بر گراف</vt:lpstr>
      <vt:lpstr>پایگاه داده مبتنی بر گراف Neo4j</vt:lpstr>
      <vt:lpstr>پایگاه داده مبتنی بر گراف Neo4j</vt:lpstr>
      <vt:lpstr>پایگاه داده مبتنی بر گراف Neo4j</vt:lpstr>
      <vt:lpstr>پایگاه داده مبتنی بر گراف Neo4j</vt:lpstr>
      <vt:lpstr>انتخاب پایگاه داده غیررابطه‌ای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</dc:creator>
  <cp:lastModifiedBy>admin</cp:lastModifiedBy>
  <cp:revision>1612</cp:revision>
  <cp:lastPrinted>2019-02-25T08:03:13Z</cp:lastPrinted>
  <dcterms:created xsi:type="dcterms:W3CDTF">2012-08-03T07:41:40Z</dcterms:created>
  <dcterms:modified xsi:type="dcterms:W3CDTF">2019-05-27T09:25:49Z</dcterms:modified>
</cp:coreProperties>
</file>